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1028" r:id="rId2"/>
    <p:sldId id="1033" r:id="rId3"/>
    <p:sldId id="814" r:id="rId4"/>
    <p:sldId id="1026" r:id="rId5"/>
    <p:sldId id="1031" r:id="rId6"/>
    <p:sldId id="102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A00F1-53AF-42F2-9D26-17612C58449F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988F2-A1B0-4CA7-9D0A-C06E6592F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16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58204" cy="4043378"/>
          </a:xfrm>
        </p:spPr>
        <p:txBody>
          <a:bodyPr/>
          <a:lstStyle>
            <a:lvl1pPr>
              <a:buClr>
                <a:schemeClr val="accent1"/>
              </a:buCl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8686800" y="657422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CAD9F3F-A622-435B-8464-2E8959AB9E41}" type="slidenum">
              <a:rPr lang="fr-FR" sz="1200" smtClean="0"/>
              <a:t>‹N°›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78566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3705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866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1477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7D53-5A46-4797-AADB-98F8846822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0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AAA8-06F1-4214-BFCF-EFAF8E1F9A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14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AF0F1-0419-4A51-B806-6B71A037CD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80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63C2D-55BF-43C1-80C8-83271F8200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8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39" y="6168347"/>
            <a:ext cx="9144000" cy="7143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Organigramme : Document 36"/>
          <p:cNvSpPr/>
          <p:nvPr userDrawn="1"/>
        </p:nvSpPr>
        <p:spPr>
          <a:xfrm>
            <a:off x="0" y="0"/>
            <a:ext cx="9144000" cy="2928934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3233" y="-11157"/>
            <a:ext cx="3237590" cy="29450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67382" y="571488"/>
            <a:ext cx="5690898" cy="1143000"/>
          </a:xfrm>
        </p:spPr>
        <p:txBody>
          <a:bodyPr/>
          <a:lstStyle>
            <a:lvl1pPr>
              <a:defRPr sz="3600" b="1" baseline="0"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6" name="Organigramme : Document 45"/>
          <p:cNvSpPr/>
          <p:nvPr userDrawn="1"/>
        </p:nvSpPr>
        <p:spPr>
          <a:xfrm>
            <a:off x="2714612" y="0"/>
            <a:ext cx="6429420" cy="285728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Comité technique n°6</a:t>
            </a:r>
            <a:r>
              <a:rPr lang="fr-FR" baseline="0" dirty="0"/>
              <a:t> Martinique – PNA Iguane des petites Antilles</a:t>
            </a:r>
            <a:endParaRPr lang="fr-FR" dirty="0"/>
          </a:p>
        </p:txBody>
      </p:sp>
      <p:sp>
        <p:nvSpPr>
          <p:cNvPr id="51" name="Espace réservé du texte 50"/>
          <p:cNvSpPr>
            <a:spLocks noGrp="1"/>
          </p:cNvSpPr>
          <p:nvPr>
            <p:ph type="body" sz="quarter" idx="16"/>
          </p:nvPr>
        </p:nvSpPr>
        <p:spPr>
          <a:xfrm>
            <a:off x="71438" y="2857496"/>
            <a:ext cx="3286116" cy="2857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55" name="Connecteur droit 54"/>
          <p:cNvCxnSpPr/>
          <p:nvPr userDrawn="1"/>
        </p:nvCxnSpPr>
        <p:spPr>
          <a:xfrm rot="5400000" flipH="1" flipV="1">
            <a:off x="-241200" y="2916000"/>
            <a:ext cx="500066" cy="15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>
          <a:xfrm rot="5400000">
            <a:off x="-363600" y="3060000"/>
            <a:ext cx="785818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rganigramme : Document 41"/>
          <p:cNvSpPr/>
          <p:nvPr userDrawn="1"/>
        </p:nvSpPr>
        <p:spPr>
          <a:xfrm>
            <a:off x="6384170" y="2937882"/>
            <a:ext cx="1500198" cy="4000528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Sous-titre 5"/>
          <p:cNvSpPr>
            <a:spLocks noGrp="1"/>
          </p:cNvSpPr>
          <p:nvPr userDrawn="1">
            <p:ph type="subTitle" idx="1"/>
          </p:nvPr>
        </p:nvSpPr>
        <p:spPr>
          <a:xfrm>
            <a:off x="3000364" y="3214686"/>
            <a:ext cx="5857916" cy="135732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9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5" name="ZoneTexte 44"/>
          <p:cNvSpPr txBox="1"/>
          <p:nvPr userDrawn="1"/>
        </p:nvSpPr>
        <p:spPr>
          <a:xfrm>
            <a:off x="1522452" y="2657013"/>
            <a:ext cx="12766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600" dirty="0">
                <a:solidFill>
                  <a:schemeClr val="bg1"/>
                </a:solidFill>
                <a:latin typeface="Century Gothic" panose="020B0502020202020204" pitchFamily="34" charset="0"/>
              </a:rPr>
              <a:t>Photo : Nicolas PARANTHOEN</a:t>
            </a:r>
          </a:p>
        </p:txBody>
      </p:sp>
      <p:grpSp>
        <p:nvGrpSpPr>
          <p:cNvPr id="36" name="Groupe 35"/>
          <p:cNvGrpSpPr/>
          <p:nvPr userDrawn="1"/>
        </p:nvGrpSpPr>
        <p:grpSpPr>
          <a:xfrm rot="21293671">
            <a:off x="1104" y="2628005"/>
            <a:ext cx="4569228" cy="1049104"/>
            <a:chOff x="-12476" y="1942205"/>
            <a:chExt cx="4569228" cy="1049104"/>
          </a:xfrm>
        </p:grpSpPr>
        <p:grpSp>
          <p:nvGrpSpPr>
            <p:cNvPr id="6" name="Groupe 59"/>
            <p:cNvGrpSpPr/>
            <p:nvPr userDrawn="1"/>
          </p:nvGrpSpPr>
          <p:grpSpPr>
            <a:xfrm rot="5585751">
              <a:off x="1748578" y="183134"/>
              <a:ext cx="1049104" cy="4567245"/>
              <a:chOff x="2675164" y="1559098"/>
              <a:chExt cx="1049104" cy="4567245"/>
            </a:xfrm>
          </p:grpSpPr>
          <p:grpSp>
            <p:nvGrpSpPr>
              <p:cNvPr id="14" name="Groupe 52"/>
              <p:cNvGrpSpPr/>
              <p:nvPr userDrawn="1"/>
            </p:nvGrpSpPr>
            <p:grpSpPr>
              <a:xfrm>
                <a:off x="2753722" y="1559098"/>
                <a:ext cx="970546" cy="4567245"/>
                <a:chOff x="2753722" y="1559098"/>
                <a:chExt cx="970546" cy="4567245"/>
              </a:xfrm>
            </p:grpSpPr>
            <p:sp>
              <p:nvSpPr>
                <p:cNvPr id="13" name="Rectangle 12"/>
                <p:cNvSpPr/>
                <p:nvPr userDrawn="1"/>
              </p:nvSpPr>
              <p:spPr>
                <a:xfrm>
                  <a:off x="2867012" y="5357826"/>
                  <a:ext cx="857256" cy="5000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" name="Lune 10"/>
                <p:cNvSpPr/>
                <p:nvPr userDrawn="1"/>
              </p:nvSpPr>
              <p:spPr>
                <a:xfrm rot="10965314">
                  <a:off x="2753722" y="1559098"/>
                  <a:ext cx="750065" cy="4567245"/>
                </a:xfrm>
                <a:prstGeom prst="moon">
                  <a:avLst>
                    <a:gd name="adj" fmla="val 7928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" name="Rectangle 11"/>
                <p:cNvSpPr/>
                <p:nvPr userDrawn="1"/>
              </p:nvSpPr>
              <p:spPr>
                <a:xfrm rot="21414249">
                  <a:off x="2780186" y="5546740"/>
                  <a:ext cx="857256" cy="5000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58" name="Connecteur droit 57"/>
              <p:cNvCxnSpPr/>
              <p:nvPr userDrawn="1"/>
            </p:nvCxnSpPr>
            <p:spPr>
              <a:xfrm rot="10920578" flipH="1">
                <a:off x="2675164" y="6080992"/>
                <a:ext cx="1017465" cy="15998"/>
              </a:xfrm>
              <a:prstGeom prst="line">
                <a:avLst/>
              </a:prstGeom>
              <a:ln w="1111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/>
            <p:cNvSpPr/>
            <p:nvPr userDrawn="1"/>
          </p:nvSpPr>
          <p:spPr>
            <a:xfrm rot="306329">
              <a:off x="-12476" y="2025142"/>
              <a:ext cx="1071538" cy="714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9378" y="5703316"/>
            <a:ext cx="6804248" cy="117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3" y="6235824"/>
            <a:ext cx="729149" cy="605923"/>
          </a:xfrm>
          <a:prstGeom prst="rect">
            <a:avLst/>
          </a:prstGeom>
        </p:spPr>
      </p:pic>
      <p:pic>
        <p:nvPicPr>
          <p:cNvPr id="39" name="Imag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6499636"/>
            <a:ext cx="841056" cy="34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 4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144" y="6480735"/>
            <a:ext cx="864385" cy="3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3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1028"/>
            <a:ext cx="9144000" cy="7143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 userDrawn="1"/>
        </p:nvSpPr>
        <p:spPr>
          <a:xfrm>
            <a:off x="13002" y="6155334"/>
            <a:ext cx="9144000" cy="7143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Document 14"/>
          <p:cNvSpPr/>
          <p:nvPr userDrawn="1"/>
        </p:nvSpPr>
        <p:spPr>
          <a:xfrm>
            <a:off x="6528186" y="2937882"/>
            <a:ext cx="1500198" cy="4000528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Document 15"/>
          <p:cNvSpPr/>
          <p:nvPr userDrawn="1"/>
        </p:nvSpPr>
        <p:spPr>
          <a:xfrm>
            <a:off x="0" y="0"/>
            <a:ext cx="9144000" cy="1643050"/>
          </a:xfrm>
          <a:prstGeom prst="flowChartDocumen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28152"/>
            <a:ext cx="609600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Espace réservé du titre 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pic>
        <p:nvPicPr>
          <p:cNvPr id="18" name="Image 3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979" y="6087436"/>
            <a:ext cx="1758757" cy="71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798" y="6090618"/>
            <a:ext cx="1939584" cy="697453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-13002" y="6081178"/>
            <a:ext cx="6948264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3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43" y="6512405"/>
            <a:ext cx="849621" cy="34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953" y="6525524"/>
            <a:ext cx="837686" cy="33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2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guanes-antilles.org/_files/ugd/4b6010_da3579c7a9684f208eea90a8f02128de.pdf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hyperlink" Target="https://www.iguanes-antilles.org/_files/ugd/4b6010_22562f739424402a887a46d6a1dd4ee1.pdf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059" y="509647"/>
            <a:ext cx="7283152" cy="418058"/>
          </a:xfrm>
        </p:spPr>
        <p:txBody>
          <a:bodyPr/>
          <a:lstStyle/>
          <a:p>
            <a:r>
              <a:rPr lang="fr-FR" sz="2800" b="1" dirty="0">
                <a:solidFill>
                  <a:schemeClr val="bg1"/>
                </a:solidFill>
              </a:rPr>
              <a:t>PNA Iguanes des petites Antilles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-12578" y="1457424"/>
            <a:ext cx="7215055" cy="31539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Action I.4 : Dératisation de l’ilet Chancel 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114" y="315453"/>
            <a:ext cx="1848827" cy="7178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8F7B1F-DE1E-3569-E8A6-1B0835DBF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0811"/>
            <a:ext cx="4320073" cy="57600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C5DCB77-17A3-1BCF-3A0E-6AECFBF497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7300" y="3060971"/>
            <a:ext cx="4630495" cy="257066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D10970E-A6BF-704F-C1E6-15D5762F8927}"/>
              </a:ext>
            </a:extLst>
          </p:cNvPr>
          <p:cNvSpPr txBox="1"/>
          <p:nvPr/>
        </p:nvSpPr>
        <p:spPr>
          <a:xfrm>
            <a:off x="4473306" y="1856795"/>
            <a:ext cx="45289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La </a:t>
            </a:r>
            <a:r>
              <a:rPr lang="fr-FR" sz="1400" b="1" i="0" u="none" strike="noStrike" baseline="0" dirty="0">
                <a:solidFill>
                  <a:srgbClr val="006600"/>
                </a:solidFill>
                <a:latin typeface="Century Gothic" panose="020B0502020202020204" pitchFamily="34" charset="0"/>
              </a:rPr>
              <a:t>prédation des rats</a:t>
            </a:r>
            <a:r>
              <a:rPr lang="fr-FR" sz="1400" b="0" i="0" u="none" strike="noStrike" baseline="0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sur les œufs est </a:t>
            </a:r>
            <a:r>
              <a:rPr lang="fr-FR" sz="1400" b="1" i="0" u="none" strike="noStrike" baseline="0" dirty="0">
                <a:solidFill>
                  <a:srgbClr val="006600"/>
                </a:solidFill>
                <a:latin typeface="Century Gothic" panose="020B0502020202020204" pitchFamily="34" charset="0"/>
              </a:rPr>
              <a:t>l’un des principaux facteurs du faible succès reproducteur de la population</a:t>
            </a:r>
            <a:r>
              <a:rPr lang="fr-FR" sz="1400" b="0" i="0" u="none" strike="noStrike" baseline="0" dirty="0">
                <a:solidFill>
                  <a:srgbClr val="006600"/>
                </a:solidFill>
                <a:latin typeface="Century Gothic" panose="020B0502020202020204" pitchFamily="34" charset="0"/>
              </a:rPr>
              <a:t>. </a:t>
            </a:r>
            <a:r>
              <a:rPr lang="fr-FR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Décroissance progressive de la pop IPA depuis 2013. </a:t>
            </a:r>
            <a:endParaRPr lang="fr-FR" sz="1400" dirty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DB553DA-308E-9F96-3D46-8F0346237507}"/>
              </a:ext>
            </a:extLst>
          </p:cNvPr>
          <p:cNvSpPr txBox="1"/>
          <p:nvPr/>
        </p:nvSpPr>
        <p:spPr>
          <a:xfrm>
            <a:off x="4682168" y="5631631"/>
            <a:ext cx="4320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hlinkClick r:id="rId5"/>
              </a:rPr>
              <a:t>Étude de la viabilité de la population d’iguane des petites Antilles de l’îlet Chancel (Martinique), ONF 2021</a:t>
            </a:r>
            <a:endParaRPr lang="fr-FR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5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-12577" y="1457424"/>
            <a:ext cx="3648474" cy="31539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Bilan 2023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635898" y="1840746"/>
            <a:ext cx="5235896" cy="4939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sng" strike="noStrike" kern="1200" cap="small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Wingdings" panose="05000000000000000000" pitchFamily="2" charset="2"/>
              </a:rPr>
              <a:t>Dératisation chimique des îlets Chancel et La Grotte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b="1" dirty="0">
                <a:solidFill>
                  <a:prstClr val="black"/>
                </a:solidFill>
                <a:latin typeface="Calibri"/>
              </a:rPr>
              <a:t>Rapport de fin de mission disponible : </a:t>
            </a:r>
            <a:r>
              <a:rPr lang="fr-FR" sz="1400" u="sng" dirty="0">
                <a:effectLst/>
                <a:hlinkClick r:id="rId2"/>
              </a:rPr>
              <a:t>HELP SARL, 2023. Tentative d'éradication du rat noir (</a:t>
            </a:r>
            <a:r>
              <a:rPr lang="fr-FR" sz="1400" i="1" u="sng" dirty="0">
                <a:effectLst/>
                <a:hlinkClick r:id="rId2"/>
              </a:rPr>
              <a:t>Rattus rattus</a:t>
            </a:r>
            <a:r>
              <a:rPr lang="fr-FR" sz="1400" u="sng" dirty="0">
                <a:effectLst/>
                <a:hlinkClick r:id="rId2"/>
              </a:rPr>
              <a:t>) sur l'îlet Chancel - Martinique. Rapport de mission</a:t>
            </a:r>
            <a:endParaRPr lang="fr-FR" sz="1400" u="sng" dirty="0">
              <a:effectLst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</a:t>
            </a:r>
            <a:r>
              <a:rPr lang="fr-FR" sz="1600" b="1" dirty="0">
                <a:solidFill>
                  <a:prstClr val="black"/>
                </a:solidFill>
                <a:latin typeface="Calibri"/>
              </a:rPr>
              <a:t>.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1 500 postes d’appâtage déployés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b="1" dirty="0">
                <a:solidFill>
                  <a:prstClr val="black"/>
                </a:solidFill>
                <a:latin typeface="Calibri"/>
              </a:rPr>
              <a:t>Aucun appât consommé lors des 3 derniers contrôles</a:t>
            </a:r>
            <a:endParaRPr lang="fr-FR" sz="13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sng" strike="noStrike" kern="1200" cap="small" spc="0" normalizeH="0" baseline="0" noProof="0" dirty="0">
              <a:ln>
                <a:noFill/>
              </a:ln>
              <a:solidFill>
                <a:srgbClr val="ACCBF9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  <a:sym typeface="Wingdings" panose="05000000000000000000" pitchFamily="2" charset="2"/>
            </a:endParaRPr>
          </a:p>
        </p:txBody>
      </p:sp>
      <p:pic>
        <p:nvPicPr>
          <p:cNvPr id="5" name="Image 4" descr="Une image contenant texte, eau, carte&#10;&#10;Description générée automatiquement">
            <a:extLst>
              <a:ext uri="{FF2B5EF4-FFF2-40B4-BE49-F238E27FC236}">
                <a16:creationId xmlns:a16="http://schemas.microsoft.com/office/drawing/2014/main" id="{26D9C115-DDE6-BDB1-0D8B-55AC7450F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4" y="1935562"/>
            <a:ext cx="3356094" cy="236253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A82C916-5DF5-3F36-4C76-3D6267465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0511" y="4371135"/>
            <a:ext cx="4045672" cy="2290922"/>
          </a:xfrm>
          <a:prstGeom prst="rect">
            <a:avLst/>
          </a:prstGeom>
        </p:spPr>
      </p:pic>
      <p:pic>
        <p:nvPicPr>
          <p:cNvPr id="8" name="Image 7" descr="Une image contenant boîte, batterie&#10;&#10;Description générée automatiquement">
            <a:extLst>
              <a:ext uri="{FF2B5EF4-FFF2-40B4-BE49-F238E27FC236}">
                <a16:creationId xmlns:a16="http://schemas.microsoft.com/office/drawing/2014/main" id="{63D53D26-D827-04C9-1433-352D765F5F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1F1EF"/>
              </a:clrFrom>
              <a:clrTo>
                <a:srgbClr val="F1F1E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6" b="97098" l="6087" r="96174">
                        <a14:foregroundMark x1="4348" y1="25066" x2="11304" y2="43272"/>
                        <a14:foregroundMark x1="11304" y1="43272" x2="6087" y2="24274"/>
                        <a14:foregroundMark x1="6087" y1="24274" x2="9043" y2="20844"/>
                        <a14:foregroundMark x1="23304" y1="8443" x2="25391" y2="7916"/>
                        <a14:foregroundMark x1="76522" y1="48813" x2="66435" y2="64644"/>
                        <a14:foregroundMark x1="66435" y1="64644" x2="77217" y2="79420"/>
                        <a14:foregroundMark x1="77217" y1="79420" x2="89043" y2="69393"/>
                        <a14:foregroundMark x1="89043" y1="69393" x2="89565" y2="67018"/>
                        <a14:foregroundMark x1="91478" y1="59367" x2="91478" y2="70712"/>
                        <a14:foregroundMark x1="96174" y1="55673" x2="96000" y2="69657"/>
                        <a14:foregroundMark x1="33739" y1="90237" x2="33739" y2="90237"/>
                        <a14:foregroundMark x1="37913" y1="97098" x2="37913" y2="97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18" y="3988046"/>
            <a:ext cx="3649000" cy="2260215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8AC9C1B-98C8-8D46-FEA7-6F84EEC5A03F}"/>
              </a:ext>
            </a:extLst>
          </p:cNvPr>
          <p:cNvSpPr txBox="1">
            <a:spLocks/>
          </p:cNvSpPr>
          <p:nvPr/>
        </p:nvSpPr>
        <p:spPr bwMode="auto">
          <a:xfrm>
            <a:off x="1928577" y="294943"/>
            <a:ext cx="7283152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fr-FR" sz="2400" b="1">
                <a:solidFill>
                  <a:schemeClr val="bg1"/>
                </a:solidFill>
              </a:rPr>
              <a:t>Objectif I : actions de conservation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9007BBC-A846-E01C-7E66-90F7054FB6BB}"/>
              </a:ext>
            </a:extLst>
          </p:cNvPr>
          <p:cNvSpPr txBox="1"/>
          <p:nvPr/>
        </p:nvSpPr>
        <p:spPr>
          <a:xfrm>
            <a:off x="1928577" y="726991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Action I.4 : Réduire la mortalité non naturelle de l’espèce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FC64DAE-7CDE-6A06-2BD2-61B8D309E17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1" y="146600"/>
            <a:ext cx="1467563" cy="12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2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8577" y="294943"/>
            <a:ext cx="7283152" cy="418058"/>
          </a:xfrm>
        </p:spPr>
        <p:txBody>
          <a:bodyPr/>
          <a:lstStyle/>
          <a:p>
            <a:r>
              <a:rPr lang="fr-FR" sz="2400" b="1" dirty="0">
                <a:solidFill>
                  <a:schemeClr val="bg1"/>
                </a:solidFill>
              </a:rPr>
              <a:t>Objectif I : actions de conservation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28577" y="726991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Action I.4 : Réduire la mortalité non naturelle de l’espèce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-12577" y="1457424"/>
            <a:ext cx="3648474" cy="31539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Bilan 2023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0" y="1840745"/>
            <a:ext cx="8871793" cy="5185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>
                <a:solidFill>
                  <a:prstClr val="black"/>
                </a:solidFill>
              </a:rPr>
              <a:t>Brodifacoum dosée à 29ppm (</a:t>
            </a:r>
            <a:r>
              <a:rPr lang="fr-FR" sz="1600" b="1" dirty="0">
                <a:solidFill>
                  <a:srgbClr val="FF0000"/>
                </a:solidFill>
              </a:rPr>
              <a:t>substance réglementée = </a:t>
            </a:r>
            <a:r>
              <a:rPr lang="fr-FR" sz="1600" b="1" dirty="0" err="1">
                <a:solidFill>
                  <a:srgbClr val="FF0000"/>
                </a:solidFill>
              </a:rPr>
              <a:t>CertiBiocide</a:t>
            </a:r>
            <a:r>
              <a:rPr lang="fr-FR" sz="1600" dirty="0"/>
              <a:t>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479" y="6320315"/>
            <a:ext cx="1195073" cy="464025"/>
          </a:xfrm>
          <a:prstGeom prst="rect">
            <a:avLst/>
          </a:prstGeom>
        </p:spPr>
      </p:pic>
      <p:pic>
        <p:nvPicPr>
          <p:cNvPr id="1026" name="Image 13">
            <a:extLst>
              <a:ext uri="{FF2B5EF4-FFF2-40B4-BE49-F238E27FC236}">
                <a16:creationId xmlns:a16="http://schemas.microsoft.com/office/drawing/2014/main" id="{0143F95F-3E35-7591-4FC5-F149282C1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6" r="44451"/>
          <a:stretch/>
        </p:blipFill>
        <p:spPr bwMode="auto">
          <a:xfrm>
            <a:off x="826449" y="2096204"/>
            <a:ext cx="7128792" cy="407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D9394F-F952-859C-25D8-16D6FE275DC7}"/>
              </a:ext>
            </a:extLst>
          </p:cNvPr>
          <p:cNvSpPr/>
          <p:nvPr/>
        </p:nvSpPr>
        <p:spPr>
          <a:xfrm>
            <a:off x="1188759" y="3353476"/>
            <a:ext cx="676648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9BDDFE-8BE7-C79B-608B-AF90FDA7E8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1" y="146600"/>
            <a:ext cx="1467563" cy="12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-12577" y="1457424"/>
            <a:ext cx="3648474" cy="31539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Bilan 2023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79511" y="1844824"/>
            <a:ext cx="8871793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sng" strike="noStrike" kern="1200" cap="small" spc="0" normalizeH="0" baseline="0" noProof="0" dirty="0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Wingdings" panose="05000000000000000000" pitchFamily="2" charset="2"/>
              </a:rPr>
              <a:t>Suivi du </a:t>
            </a:r>
            <a:r>
              <a:rPr kumimoji="0" lang="fr-FR" sz="1800" b="1" i="0" u="sng" strike="noStrike" kern="1200" cap="small" spc="0" normalizeH="0" baseline="0" noProof="0" dirty="0" err="1">
                <a:ln>
                  <a:noFill/>
                </a:ln>
                <a:solidFill>
                  <a:srgbClr val="ACCBF9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Wingdings" panose="05000000000000000000" pitchFamily="2" charset="2"/>
              </a:rPr>
              <a:t>protocol</a:t>
            </a:r>
            <a:r>
              <a:rPr lang="fr-FR" b="1" u="sng" cap="small" dirty="0">
                <a:solidFill>
                  <a:srgbClr val="ACCBF9">
                    <a:lumMod val="10000"/>
                  </a:srgbClr>
                </a:solidFill>
                <a:latin typeface="Calibri"/>
                <a:cs typeface="Arial" charset="0"/>
                <a:sym typeface="Wingdings" panose="05000000000000000000" pitchFamily="2" charset="2"/>
              </a:rPr>
              <a:t>e de biosécurité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>
                <a:solidFill>
                  <a:prstClr val="black"/>
                </a:solidFill>
              </a:rPr>
              <a:t>268 postes sur l’îlet Chancel et 57 sur l’îlet la Grotte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>
                <a:solidFill>
                  <a:prstClr val="black"/>
                </a:solidFill>
              </a:rPr>
              <a:t>Postes à contrôler tous les 2 mois par l’ONF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>
                <a:solidFill>
                  <a:prstClr val="black"/>
                </a:solidFill>
              </a:rPr>
              <a:t>Zones ciblées : littoral de l’ilet Chancel avec possibilité d’accostage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="1" u="sng" cap="small" dirty="0">
              <a:solidFill>
                <a:srgbClr val="ACCBF9">
                  <a:lumMod val="10000"/>
                </a:srgbClr>
              </a:solidFill>
              <a:latin typeface="Calibri"/>
              <a:cs typeface="Arial" charset="0"/>
              <a:sym typeface="Wingdings" panose="05000000000000000000" pitchFamily="2" charset="2"/>
            </a:endParaRPr>
          </a:p>
        </p:txBody>
      </p:sp>
      <p:pic>
        <p:nvPicPr>
          <p:cNvPr id="5" name="Image 4" descr="Une image contenant texte, carte, atlas, eau&#10;&#10;Description générée automatiquement">
            <a:extLst>
              <a:ext uri="{FF2B5EF4-FFF2-40B4-BE49-F238E27FC236}">
                <a16:creationId xmlns:a16="http://schemas.microsoft.com/office/drawing/2014/main" id="{ECCCAD05-6323-C64B-B168-4C91C826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6" y="3568558"/>
            <a:ext cx="4684962" cy="3289442"/>
          </a:xfrm>
          <a:prstGeom prst="rect">
            <a:avLst/>
          </a:prstGeom>
        </p:spPr>
      </p:pic>
      <p:pic>
        <p:nvPicPr>
          <p:cNvPr id="8" name="Image 7" descr="Une image contenant texte, eau, carte, capture d’écran&#10;&#10;Description générée automatiquement">
            <a:extLst>
              <a:ext uri="{FF2B5EF4-FFF2-40B4-BE49-F238E27FC236}">
                <a16:creationId xmlns:a16="http://schemas.microsoft.com/office/drawing/2014/main" id="{312B1E18-D57F-75F3-EDE9-7F73E30C5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73" y="3568558"/>
            <a:ext cx="4206935" cy="3289442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8236606D-1380-B83D-B9D7-373F2F36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577" y="294943"/>
            <a:ext cx="7283152" cy="418058"/>
          </a:xfrm>
        </p:spPr>
        <p:txBody>
          <a:bodyPr/>
          <a:lstStyle/>
          <a:p>
            <a:r>
              <a:rPr lang="fr-FR" sz="2400" b="1" dirty="0">
                <a:solidFill>
                  <a:schemeClr val="bg1"/>
                </a:solidFill>
              </a:rPr>
              <a:t>Objectif I : actions de conservation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03641F2-E3E2-12D7-A599-CA78CEDE2C3D}"/>
              </a:ext>
            </a:extLst>
          </p:cNvPr>
          <p:cNvSpPr txBox="1"/>
          <p:nvPr/>
        </p:nvSpPr>
        <p:spPr>
          <a:xfrm>
            <a:off x="1928577" y="726991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Action I.4 : Réduire la mortalité non naturelle de l’espèce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E569F0A-34F6-D099-6F6F-14D6D92538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1" y="146600"/>
            <a:ext cx="1467563" cy="12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6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-12577" y="1457424"/>
            <a:ext cx="3648474" cy="31539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lang="fr-FR" b="1" dirty="0">
                <a:solidFill>
                  <a:srgbClr val="F79646">
                    <a:lumMod val="40000"/>
                    <a:lumOff val="60000"/>
                  </a:srgbClr>
                </a:solidFill>
                <a:latin typeface="Century Gothic" panose="020F0302020204030204"/>
              </a:rPr>
              <a:t>Bilan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335FD4-3E46-3620-9C5E-F0F48D4B0671}"/>
              </a:ext>
            </a:extLst>
          </p:cNvPr>
          <p:cNvSpPr txBox="1"/>
          <p:nvPr/>
        </p:nvSpPr>
        <p:spPr>
          <a:xfrm>
            <a:off x="147606" y="1834300"/>
            <a:ext cx="2565962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fr-FR" sz="16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Résultats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majoritairement des postes opérationnels (sachets intacts)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Aucune évidence de présence de rat noir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Consommation par les insectes</a:t>
            </a:r>
          </a:p>
        </p:txBody>
      </p:sp>
      <p:pic>
        <p:nvPicPr>
          <p:cNvPr id="12" name="Image 11" descr="Une image contenant plein air, Poubelle, sol, Sac plastique&#10;&#10;Description générée automatiquement">
            <a:extLst>
              <a:ext uri="{FF2B5EF4-FFF2-40B4-BE49-F238E27FC236}">
                <a16:creationId xmlns:a16="http://schemas.microsoft.com/office/drawing/2014/main" id="{1A3361E6-4DCE-D6B0-4FD5-DABE3FA17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45" y="2096204"/>
            <a:ext cx="2959160" cy="3945546"/>
          </a:xfrm>
          <a:prstGeom prst="rect">
            <a:avLst/>
          </a:prstGeom>
        </p:spPr>
      </p:pic>
      <p:pic>
        <p:nvPicPr>
          <p:cNvPr id="14" name="Image 13" descr="Une image contenant personne, texte, Sac plastique, plein air&#10;&#10;Description générée automatiquement">
            <a:extLst>
              <a:ext uri="{FF2B5EF4-FFF2-40B4-BE49-F238E27FC236}">
                <a16:creationId xmlns:a16="http://schemas.microsoft.com/office/drawing/2014/main" id="{1C1D0BF2-867A-74B1-0887-F48F4A8FF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83" y="2096204"/>
            <a:ext cx="2959160" cy="394554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FB3CD29-2778-8107-9F82-4D0FEE61D36A}"/>
              </a:ext>
            </a:extLst>
          </p:cNvPr>
          <p:cNvSpPr txBox="1"/>
          <p:nvPr/>
        </p:nvSpPr>
        <p:spPr>
          <a:xfrm>
            <a:off x="3381208" y="2294860"/>
            <a:ext cx="20432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Sachets intacts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DAB0B46-B55B-775D-5C6A-1B1B5679879D}"/>
              </a:ext>
            </a:extLst>
          </p:cNvPr>
          <p:cNvSpPr txBox="1"/>
          <p:nvPr/>
        </p:nvSpPr>
        <p:spPr>
          <a:xfrm>
            <a:off x="6550077" y="2294860"/>
            <a:ext cx="20432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Sachets vides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E127546-A111-0D97-B461-E8859665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577" y="294943"/>
            <a:ext cx="7283152" cy="418058"/>
          </a:xfrm>
        </p:spPr>
        <p:txBody>
          <a:bodyPr/>
          <a:lstStyle/>
          <a:p>
            <a:r>
              <a:rPr lang="fr-FR" sz="2400" b="1" dirty="0">
                <a:solidFill>
                  <a:schemeClr val="bg1"/>
                </a:solidFill>
              </a:rPr>
              <a:t>Objectif I : actions de conservation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F24CB2-EA8C-A0A3-5525-E14915D2089F}"/>
              </a:ext>
            </a:extLst>
          </p:cNvPr>
          <p:cNvSpPr txBox="1"/>
          <p:nvPr/>
        </p:nvSpPr>
        <p:spPr>
          <a:xfrm>
            <a:off x="1928577" y="726991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Action I.4 : Réduire la mortalité non naturelle de l’espèce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E970AFF-4881-E001-9113-3569A221E7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1" y="146600"/>
            <a:ext cx="1467563" cy="12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5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-12577" y="1457424"/>
            <a:ext cx="3648474" cy="31539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Perspectives </a:t>
            </a:r>
            <a:r>
              <a:rPr lang="fr-FR" b="1" dirty="0">
                <a:solidFill>
                  <a:srgbClr val="F79646">
                    <a:lumMod val="40000"/>
                    <a:lumOff val="60000"/>
                  </a:srgbClr>
                </a:solidFill>
                <a:latin typeface="Century Gothic" panose="020F0302020204030204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62823" y="3429000"/>
            <a:ext cx="5314951" cy="3293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lang="fr-FR" b="1" u="sng" cap="small" dirty="0">
              <a:solidFill>
                <a:srgbClr val="ACCBF9">
                  <a:lumMod val="10000"/>
                </a:srgbClr>
              </a:solidFill>
              <a:latin typeface="Calibri"/>
              <a:cs typeface="Arial" charset="0"/>
              <a:sym typeface="Wingdings" panose="05000000000000000000" pitchFamily="2" charset="2"/>
            </a:endParaRPr>
          </a:p>
        </p:txBody>
      </p:sp>
      <p:pic>
        <p:nvPicPr>
          <p:cNvPr id="5" name="Image 4" descr="Une image contenant plein air, habits, personne, plante&#10;&#10;Description générée automatiquement">
            <a:extLst>
              <a:ext uri="{FF2B5EF4-FFF2-40B4-BE49-F238E27FC236}">
                <a16:creationId xmlns:a16="http://schemas.microsoft.com/office/drawing/2014/main" id="{5BF94284-D75E-D805-B49A-91DE9D792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6" b="17295"/>
          <a:stretch/>
        </p:blipFill>
        <p:spPr>
          <a:xfrm>
            <a:off x="86631" y="1864095"/>
            <a:ext cx="5510203" cy="452130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A3B8BF86-C713-FD1D-1020-B65C65FABD16}"/>
              </a:ext>
            </a:extLst>
          </p:cNvPr>
          <p:cNvSpPr txBox="1">
            <a:spLocks/>
          </p:cNvSpPr>
          <p:nvPr/>
        </p:nvSpPr>
        <p:spPr bwMode="auto">
          <a:xfrm>
            <a:off x="1928577" y="294943"/>
            <a:ext cx="7283152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fr-FR" sz="2400" b="1">
                <a:solidFill>
                  <a:schemeClr val="bg1"/>
                </a:solidFill>
              </a:rPr>
              <a:t>Objectif I : actions de conservation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AAE8E9-021C-7931-1AF4-738EE97BBF0A}"/>
              </a:ext>
            </a:extLst>
          </p:cNvPr>
          <p:cNvSpPr txBox="1"/>
          <p:nvPr/>
        </p:nvSpPr>
        <p:spPr>
          <a:xfrm>
            <a:off x="1928577" y="726991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Action I.4 : Réduire la mortalité non naturelle de l’espèce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856D34F-17AD-5750-81AC-095E109601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1" y="146600"/>
            <a:ext cx="1467563" cy="121954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AB35168-2786-51F2-F405-DEFFA708A288}"/>
              </a:ext>
            </a:extLst>
          </p:cNvPr>
          <p:cNvSpPr txBox="1"/>
          <p:nvPr/>
        </p:nvSpPr>
        <p:spPr>
          <a:xfrm>
            <a:off x="5885932" y="1772816"/>
            <a:ext cx="274488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lang="fr-FR" sz="16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Poursuivre les suivis biosécurité sur les ilets </a:t>
            </a:r>
          </a:p>
          <a:p>
            <a:pPr marL="285750" indent="-285750" algn="just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Installer quelques pièges à proximité des sites de ponte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Installer de pièges photos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Dératisation des ilets avoisinants ? </a:t>
            </a:r>
          </a:p>
        </p:txBody>
      </p:sp>
    </p:spTree>
    <p:extLst>
      <p:ext uri="{BB962C8B-B14F-4D97-AF65-F5344CB8AC3E}">
        <p14:creationId xmlns:p14="http://schemas.microsoft.com/office/powerpoint/2010/main" val="347476242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217</TotalTime>
  <Words>316</Words>
  <Application>Microsoft Office PowerPoint</Application>
  <PresentationFormat>Affichage à l'écran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1_Thème Office</vt:lpstr>
      <vt:lpstr>PNA Iguanes des petites Antilles</vt:lpstr>
      <vt:lpstr>Présentation PowerPoint</vt:lpstr>
      <vt:lpstr>Objectif I : actions de conservation</vt:lpstr>
      <vt:lpstr>Objectif I : actions de conservation</vt:lpstr>
      <vt:lpstr>Objectif I : actions de conservation</vt:lpstr>
      <vt:lpstr>Présentation PowerPoint</vt:lpstr>
    </vt:vector>
  </TitlesOfParts>
  <Company>Microsoft Office 365 x64 fr 2102.13801.21092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Objectif I : actions de conservation</dc:title>
  <dc:creator>VINCENTI Linsay</dc:creator>
  <cp:lastModifiedBy>GUILLEUX Alexis</cp:lastModifiedBy>
  <cp:revision>10</cp:revision>
  <dcterms:created xsi:type="dcterms:W3CDTF">2023-12-04T17:53:25Z</dcterms:created>
  <dcterms:modified xsi:type="dcterms:W3CDTF">2024-01-29T19:21:21Z</dcterms:modified>
</cp:coreProperties>
</file>