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75" r:id="rId5"/>
    <p:sldId id="270" r:id="rId6"/>
    <p:sldId id="276" r:id="rId7"/>
    <p:sldId id="277" r:id="rId8"/>
    <p:sldId id="278" r:id="rId9"/>
    <p:sldId id="287" r:id="rId10"/>
    <p:sldId id="283" r:id="rId11"/>
    <p:sldId id="284" r:id="rId12"/>
    <p:sldId id="285" r:id="rId13"/>
    <p:sldId id="286" r:id="rId14"/>
    <p:sldId id="261" r:id="rId1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A59F"/>
    <a:srgbClr val="E3818D"/>
    <a:srgbClr val="463888"/>
    <a:srgbClr val="5A7185"/>
    <a:srgbClr val="235A96"/>
    <a:srgbClr val="30357A"/>
    <a:srgbClr val="29317F"/>
    <a:srgbClr val="284780"/>
    <a:srgbClr val="213B6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1" d="100"/>
          <a:sy n="111" d="100"/>
        </p:scale>
        <p:origin x="59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2679F3B-38CE-4C0D-96A8-7DAC2B9794AE}"/>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CB7BABF5-E75B-4139-87D9-6F35AF0F77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9851FE87-26C6-4A19-AD57-357E21AFF87A}"/>
              </a:ext>
            </a:extLst>
          </p:cNvPr>
          <p:cNvSpPr>
            <a:spLocks noGrp="1"/>
          </p:cNvSpPr>
          <p:nvPr>
            <p:ph type="dt" sz="half" idx="10"/>
          </p:nvPr>
        </p:nvSpPr>
        <p:spPr/>
        <p:txBody>
          <a:bodyPr/>
          <a:lstStyle/>
          <a:p>
            <a:fld id="{5C78CCA0-3047-4B9C-86FA-5B9A8F60A3B2}" type="datetimeFigureOut">
              <a:rPr lang="fr-FR" smtClean="0"/>
              <a:t>29/01/2024</a:t>
            </a:fld>
            <a:endParaRPr lang="fr-FR"/>
          </a:p>
        </p:txBody>
      </p:sp>
      <p:sp>
        <p:nvSpPr>
          <p:cNvPr id="5" name="Espace réservé du pied de page 4">
            <a:extLst>
              <a:ext uri="{FF2B5EF4-FFF2-40B4-BE49-F238E27FC236}">
                <a16:creationId xmlns:a16="http://schemas.microsoft.com/office/drawing/2014/main" id="{A4F7B7C1-F1A1-40CB-8E62-26842F9D2E7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19C4E07-47AF-45A8-BC90-0DB8AA696789}"/>
              </a:ext>
            </a:extLst>
          </p:cNvPr>
          <p:cNvSpPr>
            <a:spLocks noGrp="1"/>
          </p:cNvSpPr>
          <p:nvPr>
            <p:ph type="sldNum" sz="quarter" idx="12"/>
          </p:nvPr>
        </p:nvSpPr>
        <p:spPr/>
        <p:txBody>
          <a:bodyPr/>
          <a:lstStyle/>
          <a:p>
            <a:fld id="{F8A48A9F-945E-488E-A0C0-26B57B722B51}" type="slidenum">
              <a:rPr lang="fr-FR" smtClean="0"/>
              <a:t>‹N°›</a:t>
            </a:fld>
            <a:endParaRPr lang="fr-FR"/>
          </a:p>
        </p:txBody>
      </p:sp>
    </p:spTree>
    <p:extLst>
      <p:ext uri="{BB962C8B-B14F-4D97-AF65-F5344CB8AC3E}">
        <p14:creationId xmlns:p14="http://schemas.microsoft.com/office/powerpoint/2010/main" val="27973604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66D105-CE07-4B41-9C30-2C6DC95C94FF}"/>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AE4F6C51-2A82-4C90-ADD5-F7CAA2C9CEB1}"/>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F24012A-86F8-41E9-8ABB-EFB3DB951AD7}"/>
              </a:ext>
            </a:extLst>
          </p:cNvPr>
          <p:cNvSpPr>
            <a:spLocks noGrp="1"/>
          </p:cNvSpPr>
          <p:nvPr>
            <p:ph type="dt" sz="half" idx="10"/>
          </p:nvPr>
        </p:nvSpPr>
        <p:spPr/>
        <p:txBody>
          <a:bodyPr/>
          <a:lstStyle/>
          <a:p>
            <a:fld id="{5C78CCA0-3047-4B9C-86FA-5B9A8F60A3B2}" type="datetimeFigureOut">
              <a:rPr lang="fr-FR" smtClean="0"/>
              <a:t>29/01/2024</a:t>
            </a:fld>
            <a:endParaRPr lang="fr-FR"/>
          </a:p>
        </p:txBody>
      </p:sp>
      <p:sp>
        <p:nvSpPr>
          <p:cNvPr id="5" name="Espace réservé du pied de page 4">
            <a:extLst>
              <a:ext uri="{FF2B5EF4-FFF2-40B4-BE49-F238E27FC236}">
                <a16:creationId xmlns:a16="http://schemas.microsoft.com/office/drawing/2014/main" id="{B0EF6E43-D1AD-4551-82CE-AFE0597DFE2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B357DBE-3990-4C0F-BBC9-8CA115E988F8}"/>
              </a:ext>
            </a:extLst>
          </p:cNvPr>
          <p:cNvSpPr>
            <a:spLocks noGrp="1"/>
          </p:cNvSpPr>
          <p:nvPr>
            <p:ph type="sldNum" sz="quarter" idx="12"/>
          </p:nvPr>
        </p:nvSpPr>
        <p:spPr/>
        <p:txBody>
          <a:bodyPr/>
          <a:lstStyle/>
          <a:p>
            <a:fld id="{F8A48A9F-945E-488E-A0C0-26B57B722B51}" type="slidenum">
              <a:rPr lang="fr-FR" smtClean="0"/>
              <a:t>‹N°›</a:t>
            </a:fld>
            <a:endParaRPr lang="fr-FR"/>
          </a:p>
        </p:txBody>
      </p:sp>
    </p:spTree>
    <p:extLst>
      <p:ext uri="{BB962C8B-B14F-4D97-AF65-F5344CB8AC3E}">
        <p14:creationId xmlns:p14="http://schemas.microsoft.com/office/powerpoint/2010/main" val="2628558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9C684331-33BE-4B39-9432-77D7958CF554}"/>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0A915515-960B-44E4-B526-55011AF0E814}"/>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454859F-9A51-4691-9D55-456701322C85}"/>
              </a:ext>
            </a:extLst>
          </p:cNvPr>
          <p:cNvSpPr>
            <a:spLocks noGrp="1"/>
          </p:cNvSpPr>
          <p:nvPr>
            <p:ph type="dt" sz="half" idx="10"/>
          </p:nvPr>
        </p:nvSpPr>
        <p:spPr/>
        <p:txBody>
          <a:bodyPr/>
          <a:lstStyle/>
          <a:p>
            <a:fld id="{5C78CCA0-3047-4B9C-86FA-5B9A8F60A3B2}" type="datetimeFigureOut">
              <a:rPr lang="fr-FR" smtClean="0"/>
              <a:t>29/01/2024</a:t>
            </a:fld>
            <a:endParaRPr lang="fr-FR"/>
          </a:p>
        </p:txBody>
      </p:sp>
      <p:sp>
        <p:nvSpPr>
          <p:cNvPr id="5" name="Espace réservé du pied de page 4">
            <a:extLst>
              <a:ext uri="{FF2B5EF4-FFF2-40B4-BE49-F238E27FC236}">
                <a16:creationId xmlns:a16="http://schemas.microsoft.com/office/drawing/2014/main" id="{435EEDDE-77E2-4D01-8E76-C0A39ADECC0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9DCC11A-7F6A-46EA-881B-A7761C47B292}"/>
              </a:ext>
            </a:extLst>
          </p:cNvPr>
          <p:cNvSpPr>
            <a:spLocks noGrp="1"/>
          </p:cNvSpPr>
          <p:nvPr>
            <p:ph type="sldNum" sz="quarter" idx="12"/>
          </p:nvPr>
        </p:nvSpPr>
        <p:spPr/>
        <p:txBody>
          <a:bodyPr/>
          <a:lstStyle/>
          <a:p>
            <a:fld id="{F8A48A9F-945E-488E-A0C0-26B57B722B51}" type="slidenum">
              <a:rPr lang="fr-FR" smtClean="0"/>
              <a:t>‹N°›</a:t>
            </a:fld>
            <a:endParaRPr lang="fr-FR"/>
          </a:p>
        </p:txBody>
      </p:sp>
    </p:spTree>
    <p:extLst>
      <p:ext uri="{BB962C8B-B14F-4D97-AF65-F5344CB8AC3E}">
        <p14:creationId xmlns:p14="http://schemas.microsoft.com/office/powerpoint/2010/main" val="35833196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96C402D-ED72-4BD1-B09E-CF985DE9B243}"/>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B1CBD8F7-A4ED-473B-8A1E-772F0AC0F2A3}"/>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E4D86A2-2CB0-49B5-965B-B2659216DEE4}"/>
              </a:ext>
            </a:extLst>
          </p:cNvPr>
          <p:cNvSpPr>
            <a:spLocks noGrp="1"/>
          </p:cNvSpPr>
          <p:nvPr>
            <p:ph type="dt" sz="half" idx="10"/>
          </p:nvPr>
        </p:nvSpPr>
        <p:spPr/>
        <p:txBody>
          <a:bodyPr/>
          <a:lstStyle/>
          <a:p>
            <a:fld id="{5C78CCA0-3047-4B9C-86FA-5B9A8F60A3B2}" type="datetimeFigureOut">
              <a:rPr lang="fr-FR" smtClean="0"/>
              <a:t>29/01/2024</a:t>
            </a:fld>
            <a:endParaRPr lang="fr-FR"/>
          </a:p>
        </p:txBody>
      </p:sp>
      <p:sp>
        <p:nvSpPr>
          <p:cNvPr id="5" name="Espace réservé du pied de page 4">
            <a:extLst>
              <a:ext uri="{FF2B5EF4-FFF2-40B4-BE49-F238E27FC236}">
                <a16:creationId xmlns:a16="http://schemas.microsoft.com/office/drawing/2014/main" id="{02272CE5-8C13-4DFF-B7E1-2A37E4F35C9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C7E086B-4931-4B52-8920-1B35C6DB209E}"/>
              </a:ext>
            </a:extLst>
          </p:cNvPr>
          <p:cNvSpPr>
            <a:spLocks noGrp="1"/>
          </p:cNvSpPr>
          <p:nvPr>
            <p:ph type="sldNum" sz="quarter" idx="12"/>
          </p:nvPr>
        </p:nvSpPr>
        <p:spPr/>
        <p:txBody>
          <a:bodyPr/>
          <a:lstStyle/>
          <a:p>
            <a:fld id="{F8A48A9F-945E-488E-A0C0-26B57B722B51}" type="slidenum">
              <a:rPr lang="fr-FR" smtClean="0"/>
              <a:t>‹N°›</a:t>
            </a:fld>
            <a:endParaRPr lang="fr-FR"/>
          </a:p>
        </p:txBody>
      </p:sp>
    </p:spTree>
    <p:extLst>
      <p:ext uri="{BB962C8B-B14F-4D97-AF65-F5344CB8AC3E}">
        <p14:creationId xmlns:p14="http://schemas.microsoft.com/office/powerpoint/2010/main" val="1966090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B306F16-1814-431C-A6E0-C79C9F89976C}"/>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C93028F3-A65A-493D-879F-76BBDD71DD6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53FC9344-8B49-486D-9E58-6129E438C2FD}"/>
              </a:ext>
            </a:extLst>
          </p:cNvPr>
          <p:cNvSpPr>
            <a:spLocks noGrp="1"/>
          </p:cNvSpPr>
          <p:nvPr>
            <p:ph type="dt" sz="half" idx="10"/>
          </p:nvPr>
        </p:nvSpPr>
        <p:spPr/>
        <p:txBody>
          <a:bodyPr/>
          <a:lstStyle/>
          <a:p>
            <a:fld id="{5C78CCA0-3047-4B9C-86FA-5B9A8F60A3B2}" type="datetimeFigureOut">
              <a:rPr lang="fr-FR" smtClean="0"/>
              <a:t>29/01/2024</a:t>
            </a:fld>
            <a:endParaRPr lang="fr-FR"/>
          </a:p>
        </p:txBody>
      </p:sp>
      <p:sp>
        <p:nvSpPr>
          <p:cNvPr id="5" name="Espace réservé du pied de page 4">
            <a:extLst>
              <a:ext uri="{FF2B5EF4-FFF2-40B4-BE49-F238E27FC236}">
                <a16:creationId xmlns:a16="http://schemas.microsoft.com/office/drawing/2014/main" id="{147EFB8E-811F-4794-96CA-9F28E21C198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372FC28-7915-4039-90A0-5D4DE73EF47E}"/>
              </a:ext>
            </a:extLst>
          </p:cNvPr>
          <p:cNvSpPr>
            <a:spLocks noGrp="1"/>
          </p:cNvSpPr>
          <p:nvPr>
            <p:ph type="sldNum" sz="quarter" idx="12"/>
          </p:nvPr>
        </p:nvSpPr>
        <p:spPr/>
        <p:txBody>
          <a:bodyPr/>
          <a:lstStyle/>
          <a:p>
            <a:fld id="{F8A48A9F-945E-488E-A0C0-26B57B722B51}" type="slidenum">
              <a:rPr lang="fr-FR" smtClean="0"/>
              <a:t>‹N°›</a:t>
            </a:fld>
            <a:endParaRPr lang="fr-FR"/>
          </a:p>
        </p:txBody>
      </p:sp>
    </p:spTree>
    <p:extLst>
      <p:ext uri="{BB962C8B-B14F-4D97-AF65-F5344CB8AC3E}">
        <p14:creationId xmlns:p14="http://schemas.microsoft.com/office/powerpoint/2010/main" val="4191952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98151B8-D3EB-4DE9-918F-0549CFE17FAF}"/>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39A0E9F1-DFD7-47DE-81FE-EFE3B966DF1E}"/>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67C2E4B1-3864-4139-B61F-603F7A635BD7}"/>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0F1352BF-5979-4D37-AFCF-D1847F8AB042}"/>
              </a:ext>
            </a:extLst>
          </p:cNvPr>
          <p:cNvSpPr>
            <a:spLocks noGrp="1"/>
          </p:cNvSpPr>
          <p:nvPr>
            <p:ph type="dt" sz="half" idx="10"/>
          </p:nvPr>
        </p:nvSpPr>
        <p:spPr/>
        <p:txBody>
          <a:bodyPr/>
          <a:lstStyle/>
          <a:p>
            <a:fld id="{5C78CCA0-3047-4B9C-86FA-5B9A8F60A3B2}" type="datetimeFigureOut">
              <a:rPr lang="fr-FR" smtClean="0"/>
              <a:t>29/01/2024</a:t>
            </a:fld>
            <a:endParaRPr lang="fr-FR"/>
          </a:p>
        </p:txBody>
      </p:sp>
      <p:sp>
        <p:nvSpPr>
          <p:cNvPr id="6" name="Espace réservé du pied de page 5">
            <a:extLst>
              <a:ext uri="{FF2B5EF4-FFF2-40B4-BE49-F238E27FC236}">
                <a16:creationId xmlns:a16="http://schemas.microsoft.com/office/drawing/2014/main" id="{DFB685A4-6557-4585-8617-59012558023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B9133577-A649-4433-8AE2-705720C8B866}"/>
              </a:ext>
            </a:extLst>
          </p:cNvPr>
          <p:cNvSpPr>
            <a:spLocks noGrp="1"/>
          </p:cNvSpPr>
          <p:nvPr>
            <p:ph type="sldNum" sz="quarter" idx="12"/>
          </p:nvPr>
        </p:nvSpPr>
        <p:spPr/>
        <p:txBody>
          <a:bodyPr/>
          <a:lstStyle/>
          <a:p>
            <a:fld id="{F8A48A9F-945E-488E-A0C0-26B57B722B51}" type="slidenum">
              <a:rPr lang="fr-FR" smtClean="0"/>
              <a:t>‹N°›</a:t>
            </a:fld>
            <a:endParaRPr lang="fr-FR"/>
          </a:p>
        </p:txBody>
      </p:sp>
    </p:spTree>
    <p:extLst>
      <p:ext uri="{BB962C8B-B14F-4D97-AF65-F5344CB8AC3E}">
        <p14:creationId xmlns:p14="http://schemas.microsoft.com/office/powerpoint/2010/main" val="8085104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F443453-05DF-441D-92CA-78A01860F554}"/>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9DC72C14-37BE-4993-83B7-256699DB17E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BA32F2A9-B23D-4B2F-A436-8A5F1C53D9DF}"/>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C9829849-C166-41E2-8E03-2D73D4DEE9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467296BF-6C40-482D-B4B2-D66ABAF92033}"/>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BC0D0C27-DD62-4B23-A9E6-ABA4996DD948}"/>
              </a:ext>
            </a:extLst>
          </p:cNvPr>
          <p:cNvSpPr>
            <a:spLocks noGrp="1"/>
          </p:cNvSpPr>
          <p:nvPr>
            <p:ph type="dt" sz="half" idx="10"/>
          </p:nvPr>
        </p:nvSpPr>
        <p:spPr/>
        <p:txBody>
          <a:bodyPr/>
          <a:lstStyle/>
          <a:p>
            <a:fld id="{5C78CCA0-3047-4B9C-86FA-5B9A8F60A3B2}" type="datetimeFigureOut">
              <a:rPr lang="fr-FR" smtClean="0"/>
              <a:t>29/01/2024</a:t>
            </a:fld>
            <a:endParaRPr lang="fr-FR"/>
          </a:p>
        </p:txBody>
      </p:sp>
      <p:sp>
        <p:nvSpPr>
          <p:cNvPr id="8" name="Espace réservé du pied de page 7">
            <a:extLst>
              <a:ext uri="{FF2B5EF4-FFF2-40B4-BE49-F238E27FC236}">
                <a16:creationId xmlns:a16="http://schemas.microsoft.com/office/drawing/2014/main" id="{F8991759-F158-4299-9F30-18EC55FD8609}"/>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E19F3E9D-FBA6-4AE5-AD02-0F8306BA8E37}"/>
              </a:ext>
            </a:extLst>
          </p:cNvPr>
          <p:cNvSpPr>
            <a:spLocks noGrp="1"/>
          </p:cNvSpPr>
          <p:nvPr>
            <p:ph type="sldNum" sz="quarter" idx="12"/>
          </p:nvPr>
        </p:nvSpPr>
        <p:spPr/>
        <p:txBody>
          <a:bodyPr/>
          <a:lstStyle/>
          <a:p>
            <a:fld id="{F8A48A9F-945E-488E-A0C0-26B57B722B51}" type="slidenum">
              <a:rPr lang="fr-FR" smtClean="0"/>
              <a:t>‹N°›</a:t>
            </a:fld>
            <a:endParaRPr lang="fr-FR"/>
          </a:p>
        </p:txBody>
      </p:sp>
    </p:spTree>
    <p:extLst>
      <p:ext uri="{BB962C8B-B14F-4D97-AF65-F5344CB8AC3E}">
        <p14:creationId xmlns:p14="http://schemas.microsoft.com/office/powerpoint/2010/main" val="533128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321035-B42A-479D-8663-4F5AC9DFA283}"/>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ED176D36-6BEA-414E-8E27-8D478C827149}"/>
              </a:ext>
            </a:extLst>
          </p:cNvPr>
          <p:cNvSpPr>
            <a:spLocks noGrp="1"/>
          </p:cNvSpPr>
          <p:nvPr>
            <p:ph type="dt" sz="half" idx="10"/>
          </p:nvPr>
        </p:nvSpPr>
        <p:spPr/>
        <p:txBody>
          <a:bodyPr/>
          <a:lstStyle/>
          <a:p>
            <a:fld id="{5C78CCA0-3047-4B9C-86FA-5B9A8F60A3B2}" type="datetimeFigureOut">
              <a:rPr lang="fr-FR" smtClean="0"/>
              <a:t>29/01/2024</a:t>
            </a:fld>
            <a:endParaRPr lang="fr-FR"/>
          </a:p>
        </p:txBody>
      </p:sp>
      <p:sp>
        <p:nvSpPr>
          <p:cNvPr id="4" name="Espace réservé du pied de page 3">
            <a:extLst>
              <a:ext uri="{FF2B5EF4-FFF2-40B4-BE49-F238E27FC236}">
                <a16:creationId xmlns:a16="http://schemas.microsoft.com/office/drawing/2014/main" id="{B315B4EF-185B-44E3-98F3-68E21C582CA8}"/>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55D5DB10-5FBC-42B5-987D-0F335E70C0D2}"/>
              </a:ext>
            </a:extLst>
          </p:cNvPr>
          <p:cNvSpPr>
            <a:spLocks noGrp="1"/>
          </p:cNvSpPr>
          <p:nvPr>
            <p:ph type="sldNum" sz="quarter" idx="12"/>
          </p:nvPr>
        </p:nvSpPr>
        <p:spPr/>
        <p:txBody>
          <a:bodyPr/>
          <a:lstStyle/>
          <a:p>
            <a:fld id="{F8A48A9F-945E-488E-A0C0-26B57B722B51}" type="slidenum">
              <a:rPr lang="fr-FR" smtClean="0"/>
              <a:t>‹N°›</a:t>
            </a:fld>
            <a:endParaRPr lang="fr-FR"/>
          </a:p>
        </p:txBody>
      </p:sp>
    </p:spTree>
    <p:extLst>
      <p:ext uri="{BB962C8B-B14F-4D97-AF65-F5344CB8AC3E}">
        <p14:creationId xmlns:p14="http://schemas.microsoft.com/office/powerpoint/2010/main" val="37084787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2E18026A-B735-4163-AE1E-E6043A690E12}"/>
              </a:ext>
            </a:extLst>
          </p:cNvPr>
          <p:cNvSpPr>
            <a:spLocks noGrp="1"/>
          </p:cNvSpPr>
          <p:nvPr>
            <p:ph type="dt" sz="half" idx="10"/>
          </p:nvPr>
        </p:nvSpPr>
        <p:spPr/>
        <p:txBody>
          <a:bodyPr/>
          <a:lstStyle/>
          <a:p>
            <a:fld id="{5C78CCA0-3047-4B9C-86FA-5B9A8F60A3B2}" type="datetimeFigureOut">
              <a:rPr lang="fr-FR" smtClean="0"/>
              <a:t>29/01/2024</a:t>
            </a:fld>
            <a:endParaRPr lang="fr-FR"/>
          </a:p>
        </p:txBody>
      </p:sp>
      <p:sp>
        <p:nvSpPr>
          <p:cNvPr id="3" name="Espace réservé du pied de page 2">
            <a:extLst>
              <a:ext uri="{FF2B5EF4-FFF2-40B4-BE49-F238E27FC236}">
                <a16:creationId xmlns:a16="http://schemas.microsoft.com/office/drawing/2014/main" id="{DC4DA897-3779-451A-B728-073AEF888C4A}"/>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5C2AE231-72BB-42A0-8548-8858822B8ACA}"/>
              </a:ext>
            </a:extLst>
          </p:cNvPr>
          <p:cNvSpPr>
            <a:spLocks noGrp="1"/>
          </p:cNvSpPr>
          <p:nvPr>
            <p:ph type="sldNum" sz="quarter" idx="12"/>
          </p:nvPr>
        </p:nvSpPr>
        <p:spPr/>
        <p:txBody>
          <a:bodyPr/>
          <a:lstStyle/>
          <a:p>
            <a:fld id="{F8A48A9F-945E-488E-A0C0-26B57B722B51}" type="slidenum">
              <a:rPr lang="fr-FR" smtClean="0"/>
              <a:t>‹N°›</a:t>
            </a:fld>
            <a:endParaRPr lang="fr-FR"/>
          </a:p>
        </p:txBody>
      </p:sp>
    </p:spTree>
    <p:extLst>
      <p:ext uri="{BB962C8B-B14F-4D97-AF65-F5344CB8AC3E}">
        <p14:creationId xmlns:p14="http://schemas.microsoft.com/office/powerpoint/2010/main" val="7189951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403A5A-AC97-48CA-B7BA-A84867853E34}"/>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155A1509-38B0-467D-A704-CD713A888A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3075CEBA-B749-4763-AA0D-C709153277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0256934C-EF18-4EEA-9B92-9FB4F79FC418}"/>
              </a:ext>
            </a:extLst>
          </p:cNvPr>
          <p:cNvSpPr>
            <a:spLocks noGrp="1"/>
          </p:cNvSpPr>
          <p:nvPr>
            <p:ph type="dt" sz="half" idx="10"/>
          </p:nvPr>
        </p:nvSpPr>
        <p:spPr/>
        <p:txBody>
          <a:bodyPr/>
          <a:lstStyle/>
          <a:p>
            <a:fld id="{5C78CCA0-3047-4B9C-86FA-5B9A8F60A3B2}" type="datetimeFigureOut">
              <a:rPr lang="fr-FR" smtClean="0"/>
              <a:t>29/01/2024</a:t>
            </a:fld>
            <a:endParaRPr lang="fr-FR"/>
          </a:p>
        </p:txBody>
      </p:sp>
      <p:sp>
        <p:nvSpPr>
          <p:cNvPr id="6" name="Espace réservé du pied de page 5">
            <a:extLst>
              <a:ext uri="{FF2B5EF4-FFF2-40B4-BE49-F238E27FC236}">
                <a16:creationId xmlns:a16="http://schemas.microsoft.com/office/drawing/2014/main" id="{4F2CA7E5-8DFA-45AA-88C0-53C97FEBE91E}"/>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49990BDD-55BF-4146-B5D9-46FA6BEE3AB5}"/>
              </a:ext>
            </a:extLst>
          </p:cNvPr>
          <p:cNvSpPr>
            <a:spLocks noGrp="1"/>
          </p:cNvSpPr>
          <p:nvPr>
            <p:ph type="sldNum" sz="quarter" idx="12"/>
          </p:nvPr>
        </p:nvSpPr>
        <p:spPr/>
        <p:txBody>
          <a:bodyPr/>
          <a:lstStyle/>
          <a:p>
            <a:fld id="{F8A48A9F-945E-488E-A0C0-26B57B722B51}" type="slidenum">
              <a:rPr lang="fr-FR" smtClean="0"/>
              <a:t>‹N°›</a:t>
            </a:fld>
            <a:endParaRPr lang="fr-FR"/>
          </a:p>
        </p:txBody>
      </p:sp>
    </p:spTree>
    <p:extLst>
      <p:ext uri="{BB962C8B-B14F-4D97-AF65-F5344CB8AC3E}">
        <p14:creationId xmlns:p14="http://schemas.microsoft.com/office/powerpoint/2010/main" val="21976897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39A8104-74C6-47A2-8B5F-40D39975D8B5}"/>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E43899B0-7705-4B2A-BBFB-A75E064C94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FB01FAD9-1E26-47DC-B5A0-2DC9C988F4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3C59F7E8-B2D3-45A3-B709-7AF620C4DB6F}"/>
              </a:ext>
            </a:extLst>
          </p:cNvPr>
          <p:cNvSpPr>
            <a:spLocks noGrp="1"/>
          </p:cNvSpPr>
          <p:nvPr>
            <p:ph type="dt" sz="half" idx="10"/>
          </p:nvPr>
        </p:nvSpPr>
        <p:spPr/>
        <p:txBody>
          <a:bodyPr/>
          <a:lstStyle/>
          <a:p>
            <a:fld id="{5C78CCA0-3047-4B9C-86FA-5B9A8F60A3B2}" type="datetimeFigureOut">
              <a:rPr lang="fr-FR" smtClean="0"/>
              <a:t>29/01/2024</a:t>
            </a:fld>
            <a:endParaRPr lang="fr-FR"/>
          </a:p>
        </p:txBody>
      </p:sp>
      <p:sp>
        <p:nvSpPr>
          <p:cNvPr id="6" name="Espace réservé du pied de page 5">
            <a:extLst>
              <a:ext uri="{FF2B5EF4-FFF2-40B4-BE49-F238E27FC236}">
                <a16:creationId xmlns:a16="http://schemas.microsoft.com/office/drawing/2014/main" id="{A58C629D-B3FC-4BB1-82EF-19BB60F39313}"/>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3F31C582-FB10-4B4A-9794-B542DDDDD4C8}"/>
              </a:ext>
            </a:extLst>
          </p:cNvPr>
          <p:cNvSpPr>
            <a:spLocks noGrp="1"/>
          </p:cNvSpPr>
          <p:nvPr>
            <p:ph type="sldNum" sz="quarter" idx="12"/>
          </p:nvPr>
        </p:nvSpPr>
        <p:spPr/>
        <p:txBody>
          <a:bodyPr/>
          <a:lstStyle/>
          <a:p>
            <a:fld id="{F8A48A9F-945E-488E-A0C0-26B57B722B51}" type="slidenum">
              <a:rPr lang="fr-FR" smtClean="0"/>
              <a:t>‹N°›</a:t>
            </a:fld>
            <a:endParaRPr lang="fr-FR"/>
          </a:p>
        </p:txBody>
      </p:sp>
    </p:spTree>
    <p:extLst>
      <p:ext uri="{BB962C8B-B14F-4D97-AF65-F5344CB8AC3E}">
        <p14:creationId xmlns:p14="http://schemas.microsoft.com/office/powerpoint/2010/main" val="33346927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CAF63051-C4DF-45EF-98C0-8AD4FDEA34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E42ADE08-2FE6-4D3F-9DE5-0FEEB1886C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703517B-CE37-4CBF-9EA0-67F35A49EB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78CCA0-3047-4B9C-86FA-5B9A8F60A3B2}" type="datetimeFigureOut">
              <a:rPr lang="fr-FR" smtClean="0"/>
              <a:t>29/01/2024</a:t>
            </a:fld>
            <a:endParaRPr lang="fr-FR"/>
          </a:p>
        </p:txBody>
      </p:sp>
      <p:sp>
        <p:nvSpPr>
          <p:cNvPr id="5" name="Espace réservé du pied de page 4">
            <a:extLst>
              <a:ext uri="{FF2B5EF4-FFF2-40B4-BE49-F238E27FC236}">
                <a16:creationId xmlns:a16="http://schemas.microsoft.com/office/drawing/2014/main" id="{22C1921F-EE76-407F-A267-7E6EFCF894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EAAF9583-8B76-4865-BD6C-7D78B9CC834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A48A9F-945E-488E-A0C0-26B57B722B51}" type="slidenum">
              <a:rPr lang="fr-FR" smtClean="0"/>
              <a:t>‹N°›</a:t>
            </a:fld>
            <a:endParaRPr lang="fr-FR"/>
          </a:p>
        </p:txBody>
      </p:sp>
    </p:spTree>
    <p:extLst>
      <p:ext uri="{BB962C8B-B14F-4D97-AF65-F5344CB8AC3E}">
        <p14:creationId xmlns:p14="http://schemas.microsoft.com/office/powerpoint/2010/main" val="32103152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11.xml.rels><?xml version="1.0" encoding="UTF-8" standalone="yes"?>
<Relationships xmlns="http://schemas.openxmlformats.org/package/2006/relationships"><Relationship Id="rId3" Type="http://schemas.openxmlformats.org/officeDocument/2006/relationships/hyperlink" Target="https://www.martinique.d&#233;veloppement-durable.gouv.fr/" TargetMode="External"/><Relationship Id="rId7" Type="http://schemas.openxmlformats.org/officeDocument/2006/relationships/image" Target="../media/image25.jpg"/><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hyperlink" Target="mailto:geraldine.lala@eaumartinique.fr" TargetMode="External"/><Relationship Id="rId5" Type="http://schemas.openxmlformats.org/officeDocument/2006/relationships/image" Target="../media/image24.jpg"/><Relationship Id="rId4" Type="http://schemas.openxmlformats.org/officeDocument/2006/relationships/hyperlink" Target="mailto:ariane.jamin@developpement-durable.gouv.fr"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ZoneTexte 2">
            <a:extLst>
              <a:ext uri="{FF2B5EF4-FFF2-40B4-BE49-F238E27FC236}">
                <a16:creationId xmlns:a16="http://schemas.microsoft.com/office/drawing/2014/main" id="{568E1C72-D335-418D-9271-DC67A6E88741}"/>
              </a:ext>
            </a:extLst>
          </p:cNvPr>
          <p:cNvSpPr txBox="1"/>
          <p:nvPr/>
        </p:nvSpPr>
        <p:spPr>
          <a:xfrm>
            <a:off x="5638800" y="2682240"/>
            <a:ext cx="5882640" cy="1323439"/>
          </a:xfrm>
          <a:prstGeom prst="rect">
            <a:avLst/>
          </a:prstGeom>
          <a:noFill/>
        </p:spPr>
        <p:txBody>
          <a:bodyPr wrap="square" rtlCol="0">
            <a:spAutoFit/>
          </a:bodyPr>
          <a:lstStyle/>
          <a:p>
            <a:pPr algn="ctr"/>
            <a:r>
              <a:rPr lang="fr-FR" sz="4000" b="1" dirty="0">
                <a:solidFill>
                  <a:schemeClr val="bg1"/>
                </a:solidFill>
                <a:latin typeface="Gotham" panose="02000603040000020004" pitchFamily="50" charset="0"/>
              </a:rPr>
              <a:t>TITRE PRESENTATION</a:t>
            </a:r>
          </a:p>
        </p:txBody>
      </p:sp>
      <p:pic>
        <p:nvPicPr>
          <p:cNvPr id="4" name="Image 3">
            <a:extLst>
              <a:ext uri="{FF2B5EF4-FFF2-40B4-BE49-F238E27FC236}">
                <a16:creationId xmlns:a16="http://schemas.microsoft.com/office/drawing/2014/main" id="{333B32D4-E4A6-4D2B-BA7A-9D367CE43C1F}"/>
              </a:ext>
            </a:extLst>
          </p:cNvPr>
          <p:cNvPicPr>
            <a:picLocks noChangeAspect="1"/>
          </p:cNvPicPr>
          <p:nvPr/>
        </p:nvPicPr>
        <p:blipFill>
          <a:blip r:embed="rId2"/>
          <a:stretch>
            <a:fillRect/>
          </a:stretch>
        </p:blipFill>
        <p:spPr>
          <a:xfrm>
            <a:off x="0" y="0"/>
            <a:ext cx="12178585" cy="6858000"/>
          </a:xfrm>
          <a:prstGeom prst="rect">
            <a:avLst/>
          </a:prstGeom>
        </p:spPr>
      </p:pic>
      <p:sp>
        <p:nvSpPr>
          <p:cNvPr id="6" name="ZoneTexte 5">
            <a:extLst>
              <a:ext uri="{FF2B5EF4-FFF2-40B4-BE49-F238E27FC236}">
                <a16:creationId xmlns:a16="http://schemas.microsoft.com/office/drawing/2014/main" id="{78EE7141-DB73-4A31-A1CC-4EE56BFCF175}"/>
              </a:ext>
            </a:extLst>
          </p:cNvPr>
          <p:cNvSpPr txBox="1"/>
          <p:nvPr/>
        </p:nvSpPr>
        <p:spPr>
          <a:xfrm>
            <a:off x="5638800" y="175504"/>
            <a:ext cx="5882640" cy="1938992"/>
          </a:xfrm>
          <a:prstGeom prst="rect">
            <a:avLst/>
          </a:prstGeom>
          <a:noFill/>
        </p:spPr>
        <p:txBody>
          <a:bodyPr wrap="square" rtlCol="0">
            <a:spAutoFit/>
          </a:bodyPr>
          <a:lstStyle/>
          <a:p>
            <a:pPr algn="ctr"/>
            <a:r>
              <a:rPr lang="fr-FR" sz="4000" b="1" dirty="0">
                <a:solidFill>
                  <a:schemeClr val="bg1"/>
                </a:solidFill>
                <a:latin typeface="Gotham" panose="02000603040000020004" pitchFamily="50" charset="0"/>
              </a:rPr>
              <a:t>Etat des connaissances sur les EEE animales des cours d’eau de Martinique </a:t>
            </a:r>
          </a:p>
        </p:txBody>
      </p:sp>
      <p:sp>
        <p:nvSpPr>
          <p:cNvPr id="2" name="ZoneTexte 1">
            <a:extLst>
              <a:ext uri="{FF2B5EF4-FFF2-40B4-BE49-F238E27FC236}">
                <a16:creationId xmlns:a16="http://schemas.microsoft.com/office/drawing/2014/main" id="{1C8E2628-888D-4E93-F401-6DC6A9CD5CDF}"/>
              </a:ext>
            </a:extLst>
          </p:cNvPr>
          <p:cNvSpPr txBox="1"/>
          <p:nvPr/>
        </p:nvSpPr>
        <p:spPr>
          <a:xfrm>
            <a:off x="538385" y="6377322"/>
            <a:ext cx="3598064" cy="338554"/>
          </a:xfrm>
          <a:prstGeom prst="rect">
            <a:avLst/>
          </a:prstGeom>
          <a:noFill/>
        </p:spPr>
        <p:txBody>
          <a:bodyPr wrap="square" rtlCol="0">
            <a:spAutoFit/>
          </a:bodyPr>
          <a:lstStyle/>
          <a:p>
            <a:pPr algn="ctr"/>
            <a:r>
              <a:rPr lang="fr-FR" sz="1600" dirty="0">
                <a:solidFill>
                  <a:schemeClr val="bg1"/>
                </a:solidFill>
                <a:latin typeface="Gotham" panose="02000603040000020004" pitchFamily="50" charset="0"/>
              </a:rPr>
              <a:t>Mardi 30 janvier 2024 – LALA Géraldine </a:t>
            </a:r>
          </a:p>
        </p:txBody>
      </p:sp>
      <p:pic>
        <p:nvPicPr>
          <p:cNvPr id="7" name="Image 6" descr="Une image contenant plein air, arbre, plante, eau&#10;&#10;Description générée automatiquement">
            <a:extLst>
              <a:ext uri="{FF2B5EF4-FFF2-40B4-BE49-F238E27FC236}">
                <a16:creationId xmlns:a16="http://schemas.microsoft.com/office/drawing/2014/main" id="{CBC4B734-52D8-6BD4-2DFC-3FE8F4DD69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5003" y="2259224"/>
            <a:ext cx="3215532" cy="4287376"/>
          </a:xfrm>
          <a:prstGeom prst="rect">
            <a:avLst/>
          </a:prstGeom>
        </p:spPr>
      </p:pic>
      <p:pic>
        <p:nvPicPr>
          <p:cNvPr id="8" name="Image 7" descr="Une image contenant croquis, dessin, poisson, Dessin au trait&#10;&#10;Description générée automatiquement">
            <a:extLst>
              <a:ext uri="{FF2B5EF4-FFF2-40B4-BE49-F238E27FC236}">
                <a16:creationId xmlns:a16="http://schemas.microsoft.com/office/drawing/2014/main" id="{B654B054-48AA-D2FC-8342-54F8B0B7C4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96390" y="5465369"/>
            <a:ext cx="383498" cy="563845"/>
          </a:xfrm>
          <a:prstGeom prst="rect">
            <a:avLst/>
          </a:prstGeom>
        </p:spPr>
      </p:pic>
      <p:pic>
        <p:nvPicPr>
          <p:cNvPr id="10" name="Image 9" descr="Une image contenant croquis, dessin, Dessin au trait, clipart&#10;&#10;Description générée automatiquement">
            <a:extLst>
              <a:ext uri="{FF2B5EF4-FFF2-40B4-BE49-F238E27FC236}">
                <a16:creationId xmlns:a16="http://schemas.microsoft.com/office/drawing/2014/main" id="{1A0D2FBC-2D86-D2C9-B5C0-02B35ACDC9C2}"/>
              </a:ext>
            </a:extLst>
          </p:cNvPr>
          <p:cNvPicPr>
            <a:picLocks noChangeAspect="1"/>
          </p:cNvPicPr>
          <p:nvPr/>
        </p:nvPicPr>
        <p:blipFill rotWithShape="1">
          <a:blip r:embed="rId5">
            <a:extLst>
              <a:ext uri="{28A0092B-C50C-407E-A947-70E740481C1C}">
                <a14:useLocalDpi xmlns:a14="http://schemas.microsoft.com/office/drawing/2010/main" val="0"/>
              </a:ext>
            </a:extLst>
          </a:blip>
          <a:srcRect l="22381" t="6113" r="19030" b="3412"/>
          <a:stretch/>
        </p:blipFill>
        <p:spPr>
          <a:xfrm>
            <a:off x="8490304" y="4402912"/>
            <a:ext cx="327525" cy="505779"/>
          </a:xfrm>
          <a:prstGeom prst="rect">
            <a:avLst/>
          </a:prstGeom>
        </p:spPr>
      </p:pic>
      <p:pic>
        <p:nvPicPr>
          <p:cNvPr id="12" name="Image 11" descr="Une image contenant invertébré, Dessin au trait, croquis, Livre de coloriage&#10;&#10;Description générée automatiquement">
            <a:extLst>
              <a:ext uri="{FF2B5EF4-FFF2-40B4-BE49-F238E27FC236}">
                <a16:creationId xmlns:a16="http://schemas.microsoft.com/office/drawing/2014/main" id="{196AB768-0B8B-0DD2-65FD-E15DA08DB7E9}"/>
              </a:ext>
            </a:extLst>
          </p:cNvPr>
          <p:cNvPicPr>
            <a:picLocks noChangeAspect="1"/>
          </p:cNvPicPr>
          <p:nvPr/>
        </p:nvPicPr>
        <p:blipFill rotWithShape="1">
          <a:blip r:embed="rId6">
            <a:extLst>
              <a:ext uri="{28A0092B-C50C-407E-A947-70E740481C1C}">
                <a14:useLocalDpi xmlns:a14="http://schemas.microsoft.com/office/drawing/2010/main" val="0"/>
              </a:ext>
            </a:extLst>
          </a:blip>
          <a:srcRect t="21727" b="21983"/>
          <a:stretch/>
        </p:blipFill>
        <p:spPr>
          <a:xfrm rot="5400000" flipV="1">
            <a:off x="9018641" y="4932974"/>
            <a:ext cx="681289" cy="383501"/>
          </a:xfrm>
          <a:prstGeom prst="rect">
            <a:avLst/>
          </a:prstGeom>
        </p:spPr>
      </p:pic>
      <p:pic>
        <p:nvPicPr>
          <p:cNvPr id="16" name="Image 15" descr="Une image contenant reptile, mammifère, tortue, dessin&#10;&#10;Description générée automatiquement">
            <a:extLst>
              <a:ext uri="{FF2B5EF4-FFF2-40B4-BE49-F238E27FC236}">
                <a16:creationId xmlns:a16="http://schemas.microsoft.com/office/drawing/2014/main" id="{56CBBE53-3C28-2A00-35C5-E296CF90D2B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00424" y="4692461"/>
            <a:ext cx="676533" cy="432460"/>
          </a:xfrm>
          <a:prstGeom prst="rect">
            <a:avLst/>
          </a:prstGeom>
        </p:spPr>
      </p:pic>
    </p:spTree>
    <p:extLst>
      <p:ext uri="{BB962C8B-B14F-4D97-AF65-F5344CB8AC3E}">
        <p14:creationId xmlns:p14="http://schemas.microsoft.com/office/powerpoint/2010/main" val="42611532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1A3EAD"/>
            </a:solidFill>
          </a:ln>
        </p:spPr>
        <p:style>
          <a:lnRef idx="1">
            <a:schemeClr val="accent1"/>
          </a:lnRef>
          <a:fillRef idx="0">
            <a:schemeClr val="accent1"/>
          </a:fillRef>
          <a:effectRef idx="0">
            <a:schemeClr val="accent1"/>
          </a:effectRef>
          <a:fontRef idx="minor">
            <a:schemeClr val="tx1"/>
          </a:fontRef>
        </p:style>
      </p:cxnSp>
      <p:pic>
        <p:nvPicPr>
          <p:cNvPr id="4" name="Image 3">
            <a:extLst>
              <a:ext uri="{FF2B5EF4-FFF2-40B4-BE49-F238E27FC236}">
                <a16:creationId xmlns:a16="http://schemas.microsoft.com/office/drawing/2014/main" id="{742D8653-8CD2-40B8-B537-1F62E22DAD87}"/>
              </a:ext>
            </a:extLst>
          </p:cNvPr>
          <p:cNvPicPr>
            <a:picLocks noChangeAspect="1"/>
          </p:cNvPicPr>
          <p:nvPr/>
        </p:nvPicPr>
        <p:blipFill>
          <a:blip r:embed="rId2"/>
          <a:stretch>
            <a:fillRect/>
          </a:stretch>
        </p:blipFill>
        <p:spPr>
          <a:xfrm>
            <a:off x="0" y="0"/>
            <a:ext cx="2573767" cy="6858000"/>
          </a:xfrm>
          <a:prstGeom prst="rect">
            <a:avLst/>
          </a:prstGeom>
        </p:spPr>
      </p:pic>
      <p:sp>
        <p:nvSpPr>
          <p:cNvPr id="7" name="Titre 1">
            <a:extLst>
              <a:ext uri="{FF2B5EF4-FFF2-40B4-BE49-F238E27FC236}">
                <a16:creationId xmlns:a16="http://schemas.microsoft.com/office/drawing/2014/main" id="{62B481D1-38B0-DFF3-A3FF-8B2C50724F8B}"/>
              </a:ext>
            </a:extLst>
          </p:cNvPr>
          <p:cNvSpPr>
            <a:spLocks noGrp="1"/>
          </p:cNvSpPr>
          <p:nvPr>
            <p:ph type="title"/>
          </p:nvPr>
        </p:nvSpPr>
        <p:spPr>
          <a:xfrm>
            <a:off x="5122242" y="179464"/>
            <a:ext cx="6272866" cy="1730806"/>
          </a:xfrm>
        </p:spPr>
        <p:txBody>
          <a:bodyPr anchor="b">
            <a:noAutofit/>
          </a:bodyPr>
          <a:lstStyle/>
          <a:p>
            <a:r>
              <a:rPr lang="fr-FR" sz="4000" b="1" dirty="0"/>
              <a:t>EEE animales des cours d’eau de Martinique: la Mélanie Tropicale</a:t>
            </a:r>
          </a:p>
        </p:txBody>
      </p:sp>
      <p:sp>
        <p:nvSpPr>
          <p:cNvPr id="5" name="Content Placeholder 10">
            <a:extLst>
              <a:ext uri="{FF2B5EF4-FFF2-40B4-BE49-F238E27FC236}">
                <a16:creationId xmlns:a16="http://schemas.microsoft.com/office/drawing/2014/main" id="{2BF94575-30AE-A166-9204-55A97C48F095}"/>
              </a:ext>
            </a:extLst>
          </p:cNvPr>
          <p:cNvSpPr>
            <a:spLocks noGrp="1"/>
          </p:cNvSpPr>
          <p:nvPr>
            <p:ph idx="1"/>
          </p:nvPr>
        </p:nvSpPr>
        <p:spPr>
          <a:xfrm>
            <a:off x="5122242" y="2285174"/>
            <a:ext cx="6272866" cy="4351338"/>
          </a:xfrm>
        </p:spPr>
        <p:txBody>
          <a:bodyPr>
            <a:normAutofit/>
          </a:bodyPr>
          <a:lstStyle/>
          <a:p>
            <a:pPr algn="just"/>
            <a:r>
              <a:rPr lang="fr-FR" sz="2100" i="1" dirty="0" err="1"/>
              <a:t>Melanoides</a:t>
            </a:r>
            <a:r>
              <a:rPr lang="fr-FR" sz="2100" i="1" dirty="0"/>
              <a:t> </a:t>
            </a:r>
            <a:r>
              <a:rPr lang="fr-FR" sz="2100" i="1" dirty="0" err="1"/>
              <a:t>tuberculata</a:t>
            </a:r>
            <a:r>
              <a:rPr lang="fr-FR" sz="2100" dirty="0"/>
              <a:t>: mollusque originaire d’Afrique orientale et du Moyen-Orient</a:t>
            </a:r>
          </a:p>
          <a:p>
            <a:pPr algn="just"/>
            <a:r>
              <a:rPr lang="fr-FR" sz="2100" dirty="0"/>
              <a:t>Introduction accidentelle à partir d’aquariums et du commerce d’animaux de compagnie</a:t>
            </a:r>
          </a:p>
          <a:p>
            <a:pPr algn="just"/>
            <a:r>
              <a:rPr lang="fr-FR" sz="2100" dirty="0"/>
              <a:t> Responsable de l’extinction du mollusque </a:t>
            </a:r>
            <a:r>
              <a:rPr lang="fr-FR" sz="2100" i="1" dirty="0" err="1"/>
              <a:t>Biomphalaria</a:t>
            </a:r>
            <a:r>
              <a:rPr lang="fr-FR" sz="2100" i="1" dirty="0"/>
              <a:t> </a:t>
            </a:r>
            <a:r>
              <a:rPr lang="fr-FR" sz="2100" i="1" dirty="0" err="1"/>
              <a:t>glabrata</a:t>
            </a:r>
            <a:r>
              <a:rPr lang="fr-FR" sz="2100" dirty="0"/>
              <a:t>, mollusque hôte intermédiaire de la bilharziose intestinale. Forte compétitivité et peut remplacer d’autres espèces de mollusques indigènes. Hôte intermédiaire de vers parasites plats (trématodes)</a:t>
            </a:r>
          </a:p>
          <a:p>
            <a:pPr algn="just"/>
            <a:r>
              <a:rPr lang="fr-FR" sz="2100" dirty="0"/>
              <a:t>Mesures de gestion locale: aucune</a:t>
            </a:r>
          </a:p>
          <a:p>
            <a:pPr algn="just"/>
            <a:r>
              <a:rPr lang="fr-FR" sz="2100" dirty="0"/>
              <a:t>Etudes réalisées: aucune</a:t>
            </a:r>
          </a:p>
          <a:p>
            <a:pPr lvl="1"/>
            <a:endParaRPr lang="fr-FR" sz="1700" dirty="0"/>
          </a:p>
        </p:txBody>
      </p:sp>
      <p:pic>
        <p:nvPicPr>
          <p:cNvPr id="6" name="Image 5" descr="Une image contenant sol&#10;&#10;Description générée automatiquement">
            <a:extLst>
              <a:ext uri="{FF2B5EF4-FFF2-40B4-BE49-F238E27FC236}">
                <a16:creationId xmlns:a16="http://schemas.microsoft.com/office/drawing/2014/main" id="{CB9C6CE9-E819-7646-ECD8-F7103B79AF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808" y="4738255"/>
            <a:ext cx="2323980" cy="1681364"/>
          </a:xfrm>
          <a:prstGeom prst="rect">
            <a:avLst/>
          </a:prstGeom>
        </p:spPr>
      </p:pic>
      <p:pic>
        <p:nvPicPr>
          <p:cNvPr id="8" name="Image 7" descr="Une image contenant texte, carte&#10;&#10;Description générée automatiquement">
            <a:extLst>
              <a:ext uri="{FF2B5EF4-FFF2-40B4-BE49-F238E27FC236}">
                <a16:creationId xmlns:a16="http://schemas.microsoft.com/office/drawing/2014/main" id="{9258BDCA-A2C5-96E6-8EC4-E312AA552C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3254" y="1323982"/>
            <a:ext cx="2978988" cy="3414273"/>
          </a:xfrm>
          <a:prstGeom prst="rect">
            <a:avLst/>
          </a:prstGeom>
        </p:spPr>
      </p:pic>
    </p:spTree>
    <p:extLst>
      <p:ext uri="{BB962C8B-B14F-4D97-AF65-F5344CB8AC3E}">
        <p14:creationId xmlns:p14="http://schemas.microsoft.com/office/powerpoint/2010/main" val="7039201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7" name="Connecteur droit 6">
            <a:extLst>
              <a:ext uri="{FF2B5EF4-FFF2-40B4-BE49-F238E27FC236}">
                <a16:creationId xmlns:a16="http://schemas.microsoft.com/office/drawing/2014/main" id="{9049A203-E635-4A09-816E-51DF184B8840}"/>
              </a:ext>
            </a:extLst>
          </p:cNvPr>
          <p:cNvCxnSpPr>
            <a:cxnSpLocks/>
          </p:cNvCxnSpPr>
          <p:nvPr/>
        </p:nvCxnSpPr>
        <p:spPr>
          <a:xfrm>
            <a:off x="4575476" y="314325"/>
            <a:ext cx="1" cy="6229350"/>
          </a:xfrm>
          <a:prstGeom prst="line">
            <a:avLst/>
          </a:prstGeom>
          <a:ln w="76200">
            <a:solidFill>
              <a:srgbClr val="235A96"/>
            </a:solidFill>
          </a:ln>
        </p:spPr>
        <p:style>
          <a:lnRef idx="1">
            <a:schemeClr val="accent1"/>
          </a:lnRef>
          <a:fillRef idx="0">
            <a:schemeClr val="accent1"/>
          </a:fillRef>
          <a:effectRef idx="0">
            <a:schemeClr val="accent1"/>
          </a:effectRef>
          <a:fontRef idx="minor">
            <a:schemeClr val="tx1"/>
          </a:fontRef>
        </p:style>
      </p:cxnSp>
      <p:pic>
        <p:nvPicPr>
          <p:cNvPr id="4" name="Image 3" descr="Une image contenant dessin&#10;&#10;Description générée automatiquement">
            <a:extLst>
              <a:ext uri="{FF2B5EF4-FFF2-40B4-BE49-F238E27FC236}">
                <a16:creationId xmlns:a16="http://schemas.microsoft.com/office/drawing/2014/main" id="{9D91B117-193A-4A70-8AE4-28C0146466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8996" y="447254"/>
            <a:ext cx="2229982" cy="3238056"/>
          </a:xfrm>
          <a:prstGeom prst="rect">
            <a:avLst/>
          </a:prstGeom>
        </p:spPr>
      </p:pic>
      <p:sp>
        <p:nvSpPr>
          <p:cNvPr id="3" name="ZoneTexte 2">
            <a:extLst>
              <a:ext uri="{FF2B5EF4-FFF2-40B4-BE49-F238E27FC236}">
                <a16:creationId xmlns:a16="http://schemas.microsoft.com/office/drawing/2014/main" id="{B62F3F27-189C-C0FC-8E05-AF3E9F258DD0}"/>
              </a:ext>
            </a:extLst>
          </p:cNvPr>
          <p:cNvSpPr txBox="1"/>
          <p:nvPr/>
        </p:nvSpPr>
        <p:spPr>
          <a:xfrm>
            <a:off x="5316502" y="292861"/>
            <a:ext cx="6441387" cy="5139869"/>
          </a:xfrm>
          <a:prstGeom prst="rect">
            <a:avLst/>
          </a:prstGeom>
          <a:noFill/>
        </p:spPr>
        <p:txBody>
          <a:bodyPr wrap="square">
            <a:spAutoFit/>
          </a:bodyPr>
          <a:lstStyle/>
          <a:p>
            <a:r>
              <a:rPr lang="fr-FR" sz="4000" b="1" dirty="0"/>
              <a:t>Pour en savoir plus…..</a:t>
            </a:r>
          </a:p>
          <a:p>
            <a:endParaRPr lang="fr-FR" b="1" dirty="0"/>
          </a:p>
          <a:p>
            <a:r>
              <a:rPr lang="fr-FR" b="1" dirty="0"/>
              <a:t>- le site de la DEAL Martinique : </a:t>
            </a:r>
            <a:r>
              <a:rPr lang="fr-FR" b="1" dirty="0">
                <a:hlinkClick r:id="rId3"/>
              </a:rPr>
              <a:t>https://www.martinique.développement-durable.gouv.fr</a:t>
            </a:r>
            <a:r>
              <a:rPr lang="fr-FR" b="1" dirty="0"/>
              <a:t> Rubrique Espèces Exotiques Envahissantes</a:t>
            </a:r>
          </a:p>
          <a:p>
            <a:endParaRPr lang="fr-FR" b="1" dirty="0"/>
          </a:p>
          <a:p>
            <a:r>
              <a:rPr lang="fr-FR" b="1" dirty="0"/>
              <a:t>- le Guide sur les EEE animales réalisé </a:t>
            </a:r>
          </a:p>
          <a:p>
            <a:r>
              <a:rPr lang="fr-FR" b="1" dirty="0"/>
              <a:t>par la DEAL Martinique(site)</a:t>
            </a:r>
          </a:p>
          <a:p>
            <a:endParaRPr lang="fr-FR" b="1" dirty="0"/>
          </a:p>
          <a:p>
            <a:r>
              <a:rPr lang="fr-FR" b="1" dirty="0"/>
              <a:t>- les études spécifiques sur le site de la </a:t>
            </a:r>
          </a:p>
          <a:p>
            <a:r>
              <a:rPr lang="fr-FR" b="1" dirty="0"/>
              <a:t>DEAL et de l’Observatoire de l’Eau </a:t>
            </a:r>
          </a:p>
          <a:p>
            <a:r>
              <a:rPr lang="fr-FR" b="1" dirty="0"/>
              <a:t>Martinique</a:t>
            </a:r>
          </a:p>
          <a:p>
            <a:endParaRPr lang="fr-FR" b="1" dirty="0"/>
          </a:p>
          <a:p>
            <a:r>
              <a:rPr lang="fr-FR" b="1" dirty="0"/>
              <a:t>- Interlocuteur EEE à la DEAL Martinique</a:t>
            </a:r>
          </a:p>
          <a:p>
            <a:r>
              <a:rPr lang="fr-FR" b="1" dirty="0"/>
              <a:t> </a:t>
            </a:r>
            <a:r>
              <a:rPr lang="fr-FR" sz="1800" dirty="0">
                <a:hlinkClick r:id="rId4"/>
              </a:rPr>
              <a:t>ariane.jamin@developpement-durable.gouv.fr</a:t>
            </a:r>
            <a:endParaRPr lang="fr-FR" sz="1800" dirty="0"/>
          </a:p>
          <a:p>
            <a:endParaRPr lang="fr-FR" b="1" dirty="0"/>
          </a:p>
          <a:p>
            <a:r>
              <a:rPr lang="fr-FR" b="1" dirty="0"/>
              <a:t> </a:t>
            </a:r>
            <a:endParaRPr lang="fr-FR" dirty="0"/>
          </a:p>
        </p:txBody>
      </p:sp>
      <p:pic>
        <p:nvPicPr>
          <p:cNvPr id="6" name="Image 5" descr="Une image contenant texte, fleur, oiseau&#10;&#10;Description générée automatiquement">
            <a:extLst>
              <a:ext uri="{FF2B5EF4-FFF2-40B4-BE49-F238E27FC236}">
                <a16:creationId xmlns:a16="http://schemas.microsoft.com/office/drawing/2014/main" id="{E78806FB-B848-E530-092D-4D43C5E604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87763" y="1843981"/>
            <a:ext cx="1806189" cy="2545084"/>
          </a:xfrm>
          <a:prstGeom prst="rect">
            <a:avLst/>
          </a:prstGeom>
        </p:spPr>
      </p:pic>
      <p:sp>
        <p:nvSpPr>
          <p:cNvPr id="15" name="ZoneTexte 14">
            <a:extLst>
              <a:ext uri="{FF2B5EF4-FFF2-40B4-BE49-F238E27FC236}">
                <a16:creationId xmlns:a16="http://schemas.microsoft.com/office/drawing/2014/main" id="{7BF35956-CDC3-1D62-DBDA-B38D1BB1F55C}"/>
              </a:ext>
            </a:extLst>
          </p:cNvPr>
          <p:cNvSpPr txBox="1"/>
          <p:nvPr/>
        </p:nvSpPr>
        <p:spPr>
          <a:xfrm>
            <a:off x="5517667" y="5383435"/>
            <a:ext cx="6007273" cy="707886"/>
          </a:xfrm>
          <a:prstGeom prst="rect">
            <a:avLst/>
          </a:prstGeom>
          <a:noFill/>
        </p:spPr>
        <p:txBody>
          <a:bodyPr wrap="square" rtlCol="0">
            <a:spAutoFit/>
          </a:bodyPr>
          <a:lstStyle/>
          <a:p>
            <a:r>
              <a:rPr lang="fr-FR" sz="4000" b="1" dirty="0"/>
              <a:t>Merci de votre attention </a:t>
            </a:r>
          </a:p>
        </p:txBody>
      </p:sp>
      <p:sp>
        <p:nvSpPr>
          <p:cNvPr id="16" name="ZoneTexte 15">
            <a:extLst>
              <a:ext uri="{FF2B5EF4-FFF2-40B4-BE49-F238E27FC236}">
                <a16:creationId xmlns:a16="http://schemas.microsoft.com/office/drawing/2014/main" id="{E0176E81-68B8-04A9-66C6-636CC2804B7A}"/>
              </a:ext>
            </a:extLst>
          </p:cNvPr>
          <p:cNvSpPr txBox="1"/>
          <p:nvPr/>
        </p:nvSpPr>
        <p:spPr>
          <a:xfrm>
            <a:off x="6323752" y="5976088"/>
            <a:ext cx="4272273" cy="338554"/>
          </a:xfrm>
          <a:prstGeom prst="rect">
            <a:avLst/>
          </a:prstGeom>
          <a:noFill/>
        </p:spPr>
        <p:txBody>
          <a:bodyPr wrap="square" rtlCol="0">
            <a:spAutoFit/>
          </a:bodyPr>
          <a:lstStyle/>
          <a:p>
            <a:r>
              <a:rPr lang="fr-FR" sz="1600" dirty="0">
                <a:hlinkClick r:id="rId6"/>
              </a:rPr>
              <a:t>geraldine.lala@eaumartinique.fr</a:t>
            </a:r>
            <a:r>
              <a:rPr lang="fr-FR" sz="1600" dirty="0"/>
              <a:t> - 0696453009</a:t>
            </a:r>
          </a:p>
        </p:txBody>
      </p:sp>
      <p:pic>
        <p:nvPicPr>
          <p:cNvPr id="18" name="Image 17" descr="Une image contenant texte, dessin humoristique, clipart, Dessin animé&#10;&#10;Description générée automatiquement">
            <a:extLst>
              <a:ext uri="{FF2B5EF4-FFF2-40B4-BE49-F238E27FC236}">
                <a16:creationId xmlns:a16="http://schemas.microsoft.com/office/drawing/2014/main" id="{1DB83E15-44F2-A734-0813-B3A1FA6988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7911" y="4273873"/>
            <a:ext cx="4123258" cy="1817448"/>
          </a:xfrm>
          <a:prstGeom prst="rect">
            <a:avLst/>
          </a:prstGeom>
        </p:spPr>
      </p:pic>
    </p:spTree>
    <p:extLst>
      <p:ext uri="{BB962C8B-B14F-4D97-AF65-F5344CB8AC3E}">
        <p14:creationId xmlns:p14="http://schemas.microsoft.com/office/powerpoint/2010/main" val="3327258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7891E3C-0169-4509-8A6B-412283114BCB}"/>
              </a:ext>
            </a:extLst>
          </p:cNvPr>
          <p:cNvSpPr>
            <a:spLocks noGrp="1"/>
          </p:cNvSpPr>
          <p:nvPr>
            <p:ph type="title"/>
          </p:nvPr>
        </p:nvSpPr>
        <p:spPr>
          <a:xfrm>
            <a:off x="4965430" y="629268"/>
            <a:ext cx="6586491" cy="1286160"/>
          </a:xfrm>
        </p:spPr>
        <p:txBody>
          <a:bodyPr anchor="b">
            <a:normAutofit fontScale="90000"/>
          </a:bodyPr>
          <a:lstStyle/>
          <a:p>
            <a:r>
              <a:rPr lang="fr-FR" b="1" dirty="0"/>
              <a:t>Définition et impacts des EEE animales</a:t>
            </a:r>
          </a:p>
        </p:txBody>
      </p:sp>
      <p:sp>
        <p:nvSpPr>
          <p:cNvPr id="11" name="Content Placeholder 10">
            <a:extLst>
              <a:ext uri="{FF2B5EF4-FFF2-40B4-BE49-F238E27FC236}">
                <a16:creationId xmlns:a16="http://schemas.microsoft.com/office/drawing/2014/main" id="{8C30ED5F-E793-46B8-A251-7031B48C6C87}"/>
              </a:ext>
            </a:extLst>
          </p:cNvPr>
          <p:cNvSpPr>
            <a:spLocks noGrp="1"/>
          </p:cNvSpPr>
          <p:nvPr>
            <p:ph idx="1"/>
          </p:nvPr>
        </p:nvSpPr>
        <p:spPr>
          <a:xfrm>
            <a:off x="4965431" y="2438400"/>
            <a:ext cx="6586489" cy="4022220"/>
          </a:xfrm>
        </p:spPr>
        <p:txBody>
          <a:bodyPr>
            <a:normAutofit fontScale="92500" lnSpcReduction="10000"/>
          </a:bodyPr>
          <a:lstStyle/>
          <a:p>
            <a:pPr algn="just"/>
            <a:r>
              <a:rPr lang="fr-FR" sz="2000" u="sng" dirty="0"/>
              <a:t>Définition:</a:t>
            </a:r>
            <a:r>
              <a:rPr lang="fr-FR" sz="2000" dirty="0"/>
              <a:t> une EEE animale est une espèce introduite par l’Homme (volontairement ou non) en dehors de son aire de répartition naturelle et dont l’implantation et la propagation menacent les écosystèmes, les habitats  ou les espèces indigènes avec des conséquences écologiques, économiques ou sanitaires négatives.</a:t>
            </a:r>
          </a:p>
          <a:p>
            <a:r>
              <a:rPr lang="fr-FR" sz="2000" u="sng" dirty="0"/>
              <a:t>Impacts</a:t>
            </a:r>
            <a:r>
              <a:rPr lang="fr-FR" sz="2000" dirty="0"/>
              <a:t>: </a:t>
            </a:r>
          </a:p>
          <a:p>
            <a:pPr lvl="1" algn="just"/>
            <a:r>
              <a:rPr lang="fr-FR" sz="2000" dirty="0"/>
              <a:t>écologiques: affectent la composition spécifique et le fonctionnement des écosystèmes – perte de biodiversité voire même l’extinction d’espèces indigènes</a:t>
            </a:r>
          </a:p>
          <a:p>
            <a:pPr lvl="1" algn="just"/>
            <a:r>
              <a:rPr lang="fr-FR" sz="2000" dirty="0"/>
              <a:t>économiques: perturbent certaines activités économiques (agriculture, foresterie…)</a:t>
            </a:r>
          </a:p>
          <a:p>
            <a:pPr lvl="1" algn="just"/>
            <a:r>
              <a:rPr lang="fr-FR" sz="2000" dirty="0"/>
              <a:t>sanitaires: affectent la santé humaine, transmission de maladies</a:t>
            </a:r>
          </a:p>
        </p:txBody>
      </p:sp>
      <p:cxnSp>
        <p:nvCxnSpPr>
          <p:cNvPr id="14" name="Straight Connector 13">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1A3EAD"/>
            </a:solidFill>
          </a:ln>
        </p:spPr>
        <p:style>
          <a:lnRef idx="1">
            <a:schemeClr val="accent1"/>
          </a:lnRef>
          <a:fillRef idx="0">
            <a:schemeClr val="accent1"/>
          </a:fillRef>
          <a:effectRef idx="0">
            <a:schemeClr val="accent1"/>
          </a:effectRef>
          <a:fontRef idx="minor">
            <a:schemeClr val="tx1"/>
          </a:fontRef>
        </p:style>
      </p:cxnSp>
      <p:pic>
        <p:nvPicPr>
          <p:cNvPr id="4" name="Image 3">
            <a:extLst>
              <a:ext uri="{FF2B5EF4-FFF2-40B4-BE49-F238E27FC236}">
                <a16:creationId xmlns:a16="http://schemas.microsoft.com/office/drawing/2014/main" id="{742D8653-8CD2-40B8-B537-1F62E22DAD87}"/>
              </a:ext>
            </a:extLst>
          </p:cNvPr>
          <p:cNvPicPr>
            <a:picLocks noChangeAspect="1"/>
          </p:cNvPicPr>
          <p:nvPr/>
        </p:nvPicPr>
        <p:blipFill>
          <a:blip r:embed="rId2"/>
          <a:stretch>
            <a:fillRect/>
          </a:stretch>
        </p:blipFill>
        <p:spPr>
          <a:xfrm>
            <a:off x="0" y="0"/>
            <a:ext cx="2573767" cy="6858000"/>
          </a:xfrm>
          <a:prstGeom prst="rect">
            <a:avLst/>
          </a:prstGeom>
        </p:spPr>
      </p:pic>
      <p:pic>
        <p:nvPicPr>
          <p:cNvPr id="8" name="Image 7" descr="Une image contenant clipart, dessin, illustration, Dessin animé&#10;&#10;Description générée automatiquement">
            <a:extLst>
              <a:ext uri="{FF2B5EF4-FFF2-40B4-BE49-F238E27FC236}">
                <a16:creationId xmlns:a16="http://schemas.microsoft.com/office/drawing/2014/main" id="{02C435D9-99C3-030F-BF0E-34CD67C057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080" y="3198264"/>
            <a:ext cx="3928223" cy="2726108"/>
          </a:xfrm>
          <a:prstGeom prst="rect">
            <a:avLst/>
          </a:prstGeom>
        </p:spPr>
      </p:pic>
    </p:spTree>
    <p:extLst>
      <p:ext uri="{BB962C8B-B14F-4D97-AF65-F5344CB8AC3E}">
        <p14:creationId xmlns:p14="http://schemas.microsoft.com/office/powerpoint/2010/main" val="11792662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7891E3C-0169-4509-8A6B-412283114BCB}"/>
              </a:ext>
            </a:extLst>
          </p:cNvPr>
          <p:cNvSpPr>
            <a:spLocks noGrp="1"/>
          </p:cNvSpPr>
          <p:nvPr>
            <p:ph type="title"/>
          </p:nvPr>
        </p:nvSpPr>
        <p:spPr>
          <a:xfrm>
            <a:off x="4965430" y="629268"/>
            <a:ext cx="6586491" cy="1286160"/>
          </a:xfrm>
        </p:spPr>
        <p:txBody>
          <a:bodyPr anchor="b">
            <a:normAutofit fontScale="90000"/>
          </a:bodyPr>
          <a:lstStyle/>
          <a:p>
            <a:r>
              <a:rPr lang="fr-FR" b="1" dirty="0"/>
              <a:t>Contexte réglementaire et introduction des EEE animales</a:t>
            </a:r>
          </a:p>
        </p:txBody>
      </p:sp>
      <p:sp>
        <p:nvSpPr>
          <p:cNvPr id="11" name="Content Placeholder 10">
            <a:extLst>
              <a:ext uri="{FF2B5EF4-FFF2-40B4-BE49-F238E27FC236}">
                <a16:creationId xmlns:a16="http://schemas.microsoft.com/office/drawing/2014/main" id="{8C30ED5F-E793-46B8-A251-7031B48C6C87}"/>
              </a:ext>
            </a:extLst>
          </p:cNvPr>
          <p:cNvSpPr>
            <a:spLocks noGrp="1"/>
          </p:cNvSpPr>
          <p:nvPr>
            <p:ph idx="1"/>
          </p:nvPr>
        </p:nvSpPr>
        <p:spPr>
          <a:xfrm>
            <a:off x="4965431" y="2438400"/>
            <a:ext cx="6586489" cy="3785419"/>
          </a:xfrm>
        </p:spPr>
        <p:txBody>
          <a:bodyPr>
            <a:normAutofit/>
          </a:bodyPr>
          <a:lstStyle/>
          <a:p>
            <a:pPr algn="just"/>
            <a:r>
              <a:rPr lang="fr-FR" sz="2000" u="sng" dirty="0"/>
              <a:t>Introduction des EEE</a:t>
            </a:r>
            <a:r>
              <a:rPr lang="fr-FR" sz="2000" dirty="0"/>
              <a:t>: phénomène en pleine expansion </a:t>
            </a:r>
          </a:p>
          <a:p>
            <a:pPr lvl="1" algn="just"/>
            <a:r>
              <a:rPr lang="fr-FR" sz="1800" dirty="0"/>
              <a:t>En raison de l’intensification des échanges et des déplacements internationaux</a:t>
            </a:r>
          </a:p>
          <a:p>
            <a:pPr lvl="1" algn="just"/>
            <a:r>
              <a:rPr lang="fr-FR" sz="1800" dirty="0"/>
              <a:t>Aggravé par le changement climatique </a:t>
            </a:r>
          </a:p>
          <a:p>
            <a:pPr algn="just"/>
            <a:r>
              <a:rPr lang="fr-FR" sz="2000" u="sng" dirty="0"/>
              <a:t>Réglementation nationale </a:t>
            </a:r>
            <a:r>
              <a:rPr lang="fr-FR" sz="2000" dirty="0"/>
              <a:t> : l’arrêté ministériel du 7 juillet 2020 liste les EEE animales de Martinique dont l’introduction est interdite sur tout le territoire et dont la détention, le transport, le colportage, l’utilisation, l’échange, la mise en vente, la vente ou l’achat de spécimens vivants sont également interdits</a:t>
            </a:r>
          </a:p>
          <a:p>
            <a:pPr algn="just"/>
            <a:r>
              <a:rPr lang="fr-FR" sz="2000" dirty="0"/>
              <a:t>sur les 148 espèces réglementées, une quarantaine sont déjà présentes en Martinique</a:t>
            </a:r>
            <a:endParaRPr lang="en-US" sz="2000" dirty="0"/>
          </a:p>
        </p:txBody>
      </p:sp>
      <p:cxnSp>
        <p:nvCxnSpPr>
          <p:cNvPr id="14" name="Straight Connector 13">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1A3EAD"/>
            </a:solidFill>
          </a:ln>
        </p:spPr>
        <p:style>
          <a:lnRef idx="1">
            <a:schemeClr val="accent1"/>
          </a:lnRef>
          <a:fillRef idx="0">
            <a:schemeClr val="accent1"/>
          </a:fillRef>
          <a:effectRef idx="0">
            <a:schemeClr val="accent1"/>
          </a:effectRef>
          <a:fontRef idx="minor">
            <a:schemeClr val="tx1"/>
          </a:fontRef>
        </p:style>
      </p:cxnSp>
      <p:pic>
        <p:nvPicPr>
          <p:cNvPr id="4" name="Image 3">
            <a:extLst>
              <a:ext uri="{FF2B5EF4-FFF2-40B4-BE49-F238E27FC236}">
                <a16:creationId xmlns:a16="http://schemas.microsoft.com/office/drawing/2014/main" id="{742D8653-8CD2-40B8-B537-1F62E22DAD87}"/>
              </a:ext>
            </a:extLst>
          </p:cNvPr>
          <p:cNvPicPr>
            <a:picLocks noChangeAspect="1"/>
          </p:cNvPicPr>
          <p:nvPr/>
        </p:nvPicPr>
        <p:blipFill>
          <a:blip r:embed="rId2"/>
          <a:stretch>
            <a:fillRect/>
          </a:stretch>
        </p:blipFill>
        <p:spPr>
          <a:xfrm>
            <a:off x="0" y="0"/>
            <a:ext cx="2573767" cy="6858000"/>
          </a:xfrm>
          <a:prstGeom prst="rect">
            <a:avLst/>
          </a:prstGeom>
        </p:spPr>
      </p:pic>
      <p:pic>
        <p:nvPicPr>
          <p:cNvPr id="3" name="Image 2">
            <a:extLst>
              <a:ext uri="{FF2B5EF4-FFF2-40B4-BE49-F238E27FC236}">
                <a16:creationId xmlns:a16="http://schemas.microsoft.com/office/drawing/2014/main" id="{7B2371B8-00B7-93EB-9D4D-ED97C299CBC9}"/>
              </a:ext>
            </a:extLst>
          </p:cNvPr>
          <p:cNvPicPr>
            <a:picLocks noChangeAspect="1"/>
          </p:cNvPicPr>
          <p:nvPr/>
        </p:nvPicPr>
        <p:blipFill>
          <a:blip r:embed="rId3">
            <a:lum/>
            <a:alphaModFix/>
          </a:blip>
          <a:srcRect/>
          <a:stretch>
            <a:fillRect/>
          </a:stretch>
        </p:blipFill>
        <p:spPr>
          <a:xfrm>
            <a:off x="3519537" y="3989338"/>
            <a:ext cx="1368000" cy="1368000"/>
          </a:xfrm>
          <a:prstGeom prst="rect">
            <a:avLst/>
          </a:prstGeom>
          <a:noFill/>
          <a:ln>
            <a:noFill/>
          </a:ln>
        </p:spPr>
      </p:pic>
      <p:pic>
        <p:nvPicPr>
          <p:cNvPr id="6" name="Image 5" descr="Une image contenant texte, document, capture d’écran, lettre&#10;&#10;Description générée automatiquement">
            <a:extLst>
              <a:ext uri="{FF2B5EF4-FFF2-40B4-BE49-F238E27FC236}">
                <a16:creationId xmlns:a16="http://schemas.microsoft.com/office/drawing/2014/main" id="{87C850F5-4EFD-EA5C-F2B1-EDD89B7A77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080" y="2983772"/>
            <a:ext cx="2573767" cy="3605277"/>
          </a:xfrm>
          <a:prstGeom prst="rect">
            <a:avLst/>
          </a:prstGeom>
        </p:spPr>
      </p:pic>
    </p:spTree>
    <p:extLst>
      <p:ext uri="{BB962C8B-B14F-4D97-AF65-F5344CB8AC3E}">
        <p14:creationId xmlns:p14="http://schemas.microsoft.com/office/powerpoint/2010/main" val="14156799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7891E3C-0169-4509-8A6B-412283114BCB}"/>
              </a:ext>
            </a:extLst>
          </p:cNvPr>
          <p:cNvSpPr>
            <a:spLocks noGrp="1"/>
          </p:cNvSpPr>
          <p:nvPr>
            <p:ph type="title"/>
          </p:nvPr>
        </p:nvSpPr>
        <p:spPr>
          <a:xfrm>
            <a:off x="4965430" y="629268"/>
            <a:ext cx="6586491" cy="1286160"/>
          </a:xfrm>
        </p:spPr>
        <p:txBody>
          <a:bodyPr anchor="b">
            <a:normAutofit fontScale="90000"/>
          </a:bodyPr>
          <a:lstStyle/>
          <a:p>
            <a:r>
              <a:rPr lang="fr-FR" b="1" dirty="0"/>
              <a:t>EEE animales des cours d’eau de Martinique </a:t>
            </a:r>
          </a:p>
        </p:txBody>
      </p:sp>
      <p:sp>
        <p:nvSpPr>
          <p:cNvPr id="11" name="Content Placeholder 10">
            <a:extLst>
              <a:ext uri="{FF2B5EF4-FFF2-40B4-BE49-F238E27FC236}">
                <a16:creationId xmlns:a16="http://schemas.microsoft.com/office/drawing/2014/main" id="{8C30ED5F-E793-46B8-A251-7031B48C6C87}"/>
              </a:ext>
            </a:extLst>
          </p:cNvPr>
          <p:cNvSpPr>
            <a:spLocks noGrp="1"/>
          </p:cNvSpPr>
          <p:nvPr>
            <p:ph idx="1"/>
          </p:nvPr>
        </p:nvSpPr>
        <p:spPr>
          <a:xfrm>
            <a:off x="4965431" y="2438400"/>
            <a:ext cx="6586489" cy="3785419"/>
          </a:xfrm>
        </p:spPr>
        <p:txBody>
          <a:bodyPr>
            <a:normAutofit fontScale="92500" lnSpcReduction="10000"/>
          </a:bodyPr>
          <a:lstStyle/>
          <a:p>
            <a:pPr algn="just"/>
            <a:r>
              <a:rPr lang="fr-FR" sz="2000" dirty="0"/>
              <a:t>Environ 45 EEE animales aquatiques d’eau douce sur les 148 espèces listées dans l’arrêté du 7 juillet 2020 qui réglemente leur activité</a:t>
            </a:r>
          </a:p>
          <a:p>
            <a:pPr algn="just"/>
            <a:r>
              <a:rPr lang="fr-FR" sz="2000" dirty="0"/>
              <a:t>Reptiles, poissons, insectes, crustacés, mollusques </a:t>
            </a:r>
          </a:p>
          <a:p>
            <a:pPr algn="just"/>
            <a:r>
              <a:rPr lang="fr-FR" sz="2000" dirty="0"/>
              <a:t>Les espèces introduites ont toutes, à des degrés divers, un effet perturbateur sur le fonctionnement et la biodiversité des écosystèmes dans lesquels ils sont introduits. </a:t>
            </a:r>
          </a:p>
          <a:p>
            <a:pPr algn="just"/>
            <a:r>
              <a:rPr lang="fr-FR" sz="2000" dirty="0"/>
              <a:t>Les connaissances manquent pour évaluer correctement la nature et l’importance de cet effet </a:t>
            </a:r>
            <a:endParaRPr lang="en-US" sz="2000" dirty="0"/>
          </a:p>
          <a:p>
            <a:pPr algn="just"/>
            <a:r>
              <a:rPr lang="fr-FR" sz="2000" dirty="0"/>
              <a:t>Certaines espèces ont été étudiées par des universités en partenariat avec l’ODE et/ou la DEAL : le </a:t>
            </a:r>
            <a:r>
              <a:rPr lang="fr-FR" sz="2000" dirty="0" err="1"/>
              <a:t>pléco</a:t>
            </a:r>
            <a:r>
              <a:rPr lang="fr-FR" sz="2000" dirty="0"/>
              <a:t>, la </a:t>
            </a:r>
            <a:r>
              <a:rPr lang="fr-FR" sz="2000" dirty="0" err="1"/>
              <a:t>chérax</a:t>
            </a:r>
            <a:r>
              <a:rPr lang="fr-FR" sz="2000" dirty="0"/>
              <a:t>, la tortue de Floride</a:t>
            </a:r>
          </a:p>
          <a:p>
            <a:pPr algn="just"/>
            <a:r>
              <a:rPr lang="fr-FR" sz="2000" dirty="0"/>
              <a:t>Présentation des espèces les plus problématiques</a:t>
            </a:r>
          </a:p>
        </p:txBody>
      </p:sp>
      <p:cxnSp>
        <p:nvCxnSpPr>
          <p:cNvPr id="14" name="Straight Connector 13">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1A3EAD"/>
            </a:solidFill>
          </a:ln>
        </p:spPr>
        <p:style>
          <a:lnRef idx="1">
            <a:schemeClr val="accent1"/>
          </a:lnRef>
          <a:fillRef idx="0">
            <a:schemeClr val="accent1"/>
          </a:fillRef>
          <a:effectRef idx="0">
            <a:schemeClr val="accent1"/>
          </a:effectRef>
          <a:fontRef idx="minor">
            <a:schemeClr val="tx1"/>
          </a:fontRef>
        </p:style>
      </p:cxnSp>
      <p:pic>
        <p:nvPicPr>
          <p:cNvPr id="4" name="Image 3">
            <a:extLst>
              <a:ext uri="{FF2B5EF4-FFF2-40B4-BE49-F238E27FC236}">
                <a16:creationId xmlns:a16="http://schemas.microsoft.com/office/drawing/2014/main" id="{742D8653-8CD2-40B8-B537-1F62E22DAD87}"/>
              </a:ext>
            </a:extLst>
          </p:cNvPr>
          <p:cNvPicPr>
            <a:picLocks noChangeAspect="1"/>
          </p:cNvPicPr>
          <p:nvPr/>
        </p:nvPicPr>
        <p:blipFill>
          <a:blip r:embed="rId2"/>
          <a:stretch>
            <a:fillRect/>
          </a:stretch>
        </p:blipFill>
        <p:spPr>
          <a:xfrm>
            <a:off x="0" y="0"/>
            <a:ext cx="2573767" cy="6858000"/>
          </a:xfrm>
          <a:prstGeom prst="rect">
            <a:avLst/>
          </a:prstGeom>
        </p:spPr>
      </p:pic>
      <p:pic>
        <p:nvPicPr>
          <p:cNvPr id="5" name="Image 4" descr="Une image contenant texte, clipart, dessin, illustration&#10;&#10;Description générée automatiquement">
            <a:extLst>
              <a:ext uri="{FF2B5EF4-FFF2-40B4-BE49-F238E27FC236}">
                <a16:creationId xmlns:a16="http://schemas.microsoft.com/office/drawing/2014/main" id="{F2CE030C-E710-FCF2-D26D-EE83C3E0AE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527" y="3044314"/>
            <a:ext cx="3967903" cy="3372315"/>
          </a:xfrm>
          <a:prstGeom prst="rect">
            <a:avLst/>
          </a:prstGeom>
        </p:spPr>
      </p:pic>
    </p:spTree>
    <p:extLst>
      <p:ext uri="{BB962C8B-B14F-4D97-AF65-F5344CB8AC3E}">
        <p14:creationId xmlns:p14="http://schemas.microsoft.com/office/powerpoint/2010/main" val="6134172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7891E3C-0169-4509-8A6B-412283114BCB}"/>
              </a:ext>
            </a:extLst>
          </p:cNvPr>
          <p:cNvSpPr>
            <a:spLocks noGrp="1"/>
          </p:cNvSpPr>
          <p:nvPr>
            <p:ph type="title"/>
          </p:nvPr>
        </p:nvSpPr>
        <p:spPr>
          <a:xfrm>
            <a:off x="5003874" y="462816"/>
            <a:ext cx="6586491" cy="1286160"/>
          </a:xfrm>
        </p:spPr>
        <p:txBody>
          <a:bodyPr anchor="b">
            <a:normAutofit fontScale="90000"/>
          </a:bodyPr>
          <a:lstStyle/>
          <a:p>
            <a:r>
              <a:rPr lang="fr-FR" b="1" dirty="0"/>
              <a:t>EEE animales des cours d’eau de Martinique: le </a:t>
            </a:r>
            <a:r>
              <a:rPr lang="fr-FR" b="1" dirty="0" err="1"/>
              <a:t>Pléco</a:t>
            </a:r>
            <a:endParaRPr lang="fr-FR" b="1" dirty="0"/>
          </a:p>
        </p:txBody>
      </p:sp>
      <p:sp>
        <p:nvSpPr>
          <p:cNvPr id="11" name="Content Placeholder 10">
            <a:extLst>
              <a:ext uri="{FF2B5EF4-FFF2-40B4-BE49-F238E27FC236}">
                <a16:creationId xmlns:a16="http://schemas.microsoft.com/office/drawing/2014/main" id="{8C30ED5F-E793-46B8-A251-7031B48C6C87}"/>
              </a:ext>
            </a:extLst>
          </p:cNvPr>
          <p:cNvSpPr>
            <a:spLocks noGrp="1"/>
          </p:cNvSpPr>
          <p:nvPr>
            <p:ph idx="1"/>
          </p:nvPr>
        </p:nvSpPr>
        <p:spPr>
          <a:xfrm>
            <a:off x="4965431" y="2438400"/>
            <a:ext cx="6586489" cy="4034690"/>
          </a:xfrm>
        </p:spPr>
        <p:txBody>
          <a:bodyPr>
            <a:normAutofit fontScale="70000" lnSpcReduction="20000"/>
          </a:bodyPr>
          <a:lstStyle/>
          <a:p>
            <a:pPr algn="just"/>
            <a:r>
              <a:rPr lang="fr-FR" sz="2600" i="1" dirty="0" err="1"/>
              <a:t>Hypostomus</a:t>
            </a:r>
            <a:r>
              <a:rPr lang="fr-FR" sz="2600" i="1" dirty="0"/>
              <a:t> </a:t>
            </a:r>
            <a:r>
              <a:rPr lang="fr-FR" sz="2600" i="1" dirty="0" err="1"/>
              <a:t>robinii</a:t>
            </a:r>
            <a:r>
              <a:rPr lang="fr-FR" sz="2600" i="1" dirty="0"/>
              <a:t>: </a:t>
            </a:r>
            <a:r>
              <a:rPr lang="fr-FR" sz="2600" dirty="0"/>
              <a:t>Poisson-chat, originaire d’Amérique centrale et du Sud</a:t>
            </a:r>
          </a:p>
          <a:p>
            <a:pPr algn="just"/>
            <a:r>
              <a:rPr lang="fr-FR" sz="2600" dirty="0"/>
              <a:t>Utilisé en aquariophilie pour nettoyer les parois des aquariums. </a:t>
            </a:r>
          </a:p>
          <a:p>
            <a:pPr algn="just"/>
            <a:r>
              <a:rPr lang="fr-FR" sz="2600" dirty="0"/>
              <a:t>Volontairement relâché dans les rivières, il a été détecté dans le milieu naturel récemment en Martinique (2018), notamment en grande quantité dans la Lézarde</a:t>
            </a:r>
          </a:p>
          <a:p>
            <a:pPr algn="just"/>
            <a:r>
              <a:rPr lang="fr-FR" sz="2600" dirty="0"/>
              <a:t>Les </a:t>
            </a:r>
            <a:r>
              <a:rPr lang="fr-FR" sz="2600" dirty="0" err="1"/>
              <a:t>plécos</a:t>
            </a:r>
            <a:r>
              <a:rPr lang="fr-FR" sz="2600" dirty="0"/>
              <a:t> possèdent des barbillons qui les aident à fouiller le sol, dont ils raclent les algues. Ils ingèrent ainsi des œufs de poissons indigènes, et pourraient entrer en concurrence avec les colle-roche locaux (</a:t>
            </a:r>
            <a:r>
              <a:rPr lang="fr-FR" sz="2600" i="1" dirty="0" err="1"/>
              <a:t>Sycidium</a:t>
            </a:r>
            <a:r>
              <a:rPr lang="fr-FR" sz="2600" i="1" dirty="0"/>
              <a:t> </a:t>
            </a:r>
            <a:r>
              <a:rPr lang="fr-FR" sz="2600" i="1" dirty="0" err="1"/>
              <a:t>sp</a:t>
            </a:r>
            <a:r>
              <a:rPr lang="fr-FR" sz="2600" dirty="0"/>
              <a:t>.). Ce poisson peut également fragiliser les berges des cours d’eau et transmettre des parasites à la faune locale.</a:t>
            </a:r>
          </a:p>
          <a:p>
            <a:pPr algn="just"/>
            <a:r>
              <a:rPr lang="fr-FR" sz="2600" dirty="0"/>
              <a:t>Mesures de gestion locale: aucune</a:t>
            </a:r>
          </a:p>
          <a:p>
            <a:r>
              <a:rPr lang="fr-FR" sz="2600" dirty="0"/>
              <a:t>Etudes réalisées: </a:t>
            </a:r>
          </a:p>
          <a:p>
            <a:pPr lvl="1"/>
            <a:r>
              <a:rPr lang="fr-FR" sz="2300" dirty="0"/>
              <a:t>Caractérisation de </a:t>
            </a:r>
            <a:r>
              <a:rPr lang="fr-FR" sz="2300" i="1" dirty="0" err="1"/>
              <a:t>Hypostomus</a:t>
            </a:r>
            <a:r>
              <a:rPr lang="fr-FR" sz="2300" i="1" dirty="0"/>
              <a:t> </a:t>
            </a:r>
            <a:r>
              <a:rPr lang="fr-FR" sz="2300" i="1" dirty="0" err="1"/>
              <a:t>robinii</a:t>
            </a:r>
            <a:r>
              <a:rPr lang="fr-FR" sz="2300" i="1" dirty="0"/>
              <a:t> </a:t>
            </a:r>
            <a:r>
              <a:rPr lang="fr-FR" sz="2300" dirty="0"/>
              <a:t>comme Espèce Exotique Envahissante des hydrosystèmes d’eau douce martiniquais – Thomas DUBREUIL – 2020 – Université de Poitiers </a:t>
            </a:r>
          </a:p>
          <a:p>
            <a:pPr lvl="1"/>
            <a:endParaRPr lang="fr-FR" sz="1600" dirty="0"/>
          </a:p>
          <a:p>
            <a:pPr lvl="1"/>
            <a:endParaRPr lang="fr-FR" sz="1600" dirty="0"/>
          </a:p>
          <a:p>
            <a:endParaRPr lang="fr-FR" sz="2000" dirty="0"/>
          </a:p>
        </p:txBody>
      </p:sp>
      <p:cxnSp>
        <p:nvCxnSpPr>
          <p:cNvPr id="14" name="Straight Connector 13">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1A3EAD"/>
            </a:solidFill>
          </a:ln>
        </p:spPr>
        <p:style>
          <a:lnRef idx="1">
            <a:schemeClr val="accent1"/>
          </a:lnRef>
          <a:fillRef idx="0">
            <a:schemeClr val="accent1"/>
          </a:fillRef>
          <a:effectRef idx="0">
            <a:schemeClr val="accent1"/>
          </a:effectRef>
          <a:fontRef idx="minor">
            <a:schemeClr val="tx1"/>
          </a:fontRef>
        </p:style>
      </p:cxnSp>
      <p:pic>
        <p:nvPicPr>
          <p:cNvPr id="4" name="Image 3">
            <a:extLst>
              <a:ext uri="{FF2B5EF4-FFF2-40B4-BE49-F238E27FC236}">
                <a16:creationId xmlns:a16="http://schemas.microsoft.com/office/drawing/2014/main" id="{742D8653-8CD2-40B8-B537-1F62E22DAD87}"/>
              </a:ext>
            </a:extLst>
          </p:cNvPr>
          <p:cNvPicPr>
            <a:picLocks noChangeAspect="1"/>
          </p:cNvPicPr>
          <p:nvPr/>
        </p:nvPicPr>
        <p:blipFill>
          <a:blip r:embed="rId2"/>
          <a:stretch>
            <a:fillRect/>
          </a:stretch>
        </p:blipFill>
        <p:spPr>
          <a:xfrm>
            <a:off x="0" y="0"/>
            <a:ext cx="2573767" cy="6858000"/>
          </a:xfrm>
          <a:prstGeom prst="rect">
            <a:avLst/>
          </a:prstGeom>
        </p:spPr>
      </p:pic>
      <p:pic>
        <p:nvPicPr>
          <p:cNvPr id="5" name="Image 4" descr="Une image contenant barrière de corail, Organisme, Biologie marine, sous-marin&#10;&#10;Description générée automatiquement">
            <a:extLst>
              <a:ext uri="{FF2B5EF4-FFF2-40B4-BE49-F238E27FC236}">
                <a16:creationId xmlns:a16="http://schemas.microsoft.com/office/drawing/2014/main" id="{64D861E8-B00A-350F-C1C5-7F5E3FA9BA47}"/>
              </a:ext>
            </a:extLst>
          </p:cNvPr>
          <p:cNvPicPr>
            <a:picLocks noChangeAspect="1"/>
          </p:cNvPicPr>
          <p:nvPr/>
        </p:nvPicPr>
        <p:blipFill rotWithShape="1">
          <a:blip r:embed="rId3">
            <a:extLst>
              <a:ext uri="{28A0092B-C50C-407E-A947-70E740481C1C}">
                <a14:useLocalDpi xmlns:a14="http://schemas.microsoft.com/office/drawing/2010/main" val="0"/>
              </a:ext>
            </a:extLst>
          </a:blip>
          <a:srcRect l="8125"/>
          <a:stretch/>
        </p:blipFill>
        <p:spPr>
          <a:xfrm>
            <a:off x="357460" y="4571518"/>
            <a:ext cx="2616777" cy="1901572"/>
          </a:xfrm>
          <a:prstGeom prst="rect">
            <a:avLst/>
          </a:prstGeom>
        </p:spPr>
      </p:pic>
      <p:pic>
        <p:nvPicPr>
          <p:cNvPr id="9" name="Image 8" descr="Une image contenant carte, texte, atlas&#10;&#10;Description générée automatiquement">
            <a:extLst>
              <a:ext uri="{FF2B5EF4-FFF2-40B4-BE49-F238E27FC236}">
                <a16:creationId xmlns:a16="http://schemas.microsoft.com/office/drawing/2014/main" id="{14D46294-668E-64E9-C14A-B558C38AB9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6410" y="1484784"/>
            <a:ext cx="2945908" cy="3336005"/>
          </a:xfrm>
          <a:prstGeom prst="rect">
            <a:avLst/>
          </a:prstGeom>
        </p:spPr>
      </p:pic>
    </p:spTree>
    <p:extLst>
      <p:ext uri="{BB962C8B-B14F-4D97-AF65-F5344CB8AC3E}">
        <p14:creationId xmlns:p14="http://schemas.microsoft.com/office/powerpoint/2010/main" val="6970938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1A3EAD"/>
            </a:solidFill>
          </a:ln>
        </p:spPr>
        <p:style>
          <a:lnRef idx="1">
            <a:schemeClr val="accent1"/>
          </a:lnRef>
          <a:fillRef idx="0">
            <a:schemeClr val="accent1"/>
          </a:fillRef>
          <a:effectRef idx="0">
            <a:schemeClr val="accent1"/>
          </a:effectRef>
          <a:fontRef idx="minor">
            <a:schemeClr val="tx1"/>
          </a:fontRef>
        </p:style>
      </p:cxnSp>
      <p:pic>
        <p:nvPicPr>
          <p:cNvPr id="4" name="Image 3">
            <a:extLst>
              <a:ext uri="{FF2B5EF4-FFF2-40B4-BE49-F238E27FC236}">
                <a16:creationId xmlns:a16="http://schemas.microsoft.com/office/drawing/2014/main" id="{742D8653-8CD2-40B8-B537-1F62E22DAD87}"/>
              </a:ext>
            </a:extLst>
          </p:cNvPr>
          <p:cNvPicPr>
            <a:picLocks noChangeAspect="1"/>
          </p:cNvPicPr>
          <p:nvPr/>
        </p:nvPicPr>
        <p:blipFill>
          <a:blip r:embed="rId2"/>
          <a:stretch>
            <a:fillRect/>
          </a:stretch>
        </p:blipFill>
        <p:spPr>
          <a:xfrm>
            <a:off x="0" y="0"/>
            <a:ext cx="2573767" cy="6858000"/>
          </a:xfrm>
          <a:prstGeom prst="rect">
            <a:avLst/>
          </a:prstGeom>
        </p:spPr>
      </p:pic>
      <p:sp>
        <p:nvSpPr>
          <p:cNvPr id="7" name="Titre 1">
            <a:extLst>
              <a:ext uri="{FF2B5EF4-FFF2-40B4-BE49-F238E27FC236}">
                <a16:creationId xmlns:a16="http://schemas.microsoft.com/office/drawing/2014/main" id="{62B481D1-38B0-DFF3-A3FF-8B2C50724F8B}"/>
              </a:ext>
            </a:extLst>
          </p:cNvPr>
          <p:cNvSpPr>
            <a:spLocks noGrp="1"/>
          </p:cNvSpPr>
          <p:nvPr>
            <p:ph type="title"/>
          </p:nvPr>
        </p:nvSpPr>
        <p:spPr>
          <a:xfrm>
            <a:off x="5122242" y="166258"/>
            <a:ext cx="6272866" cy="1718374"/>
          </a:xfrm>
        </p:spPr>
        <p:txBody>
          <a:bodyPr anchor="b">
            <a:noAutofit/>
          </a:bodyPr>
          <a:lstStyle/>
          <a:p>
            <a:r>
              <a:rPr lang="fr-FR" sz="4000" b="1" dirty="0"/>
              <a:t>EEE animales des cours d’eau de Martinique: l’écrevisse à pinces rouges ou « </a:t>
            </a:r>
            <a:r>
              <a:rPr lang="fr-FR" sz="4000" b="1" dirty="0" err="1"/>
              <a:t>Cherax</a:t>
            </a:r>
            <a:r>
              <a:rPr lang="fr-FR" sz="4000" b="1" dirty="0"/>
              <a:t> »</a:t>
            </a:r>
          </a:p>
        </p:txBody>
      </p:sp>
      <p:sp>
        <p:nvSpPr>
          <p:cNvPr id="12" name="Content Placeholder 10">
            <a:extLst>
              <a:ext uri="{FF2B5EF4-FFF2-40B4-BE49-F238E27FC236}">
                <a16:creationId xmlns:a16="http://schemas.microsoft.com/office/drawing/2014/main" id="{5E143741-C060-604E-FAD1-4B830DEC3083}"/>
              </a:ext>
            </a:extLst>
          </p:cNvPr>
          <p:cNvSpPr>
            <a:spLocks noGrp="1"/>
          </p:cNvSpPr>
          <p:nvPr>
            <p:ph idx="1"/>
          </p:nvPr>
        </p:nvSpPr>
        <p:spPr>
          <a:xfrm>
            <a:off x="5107141" y="2195640"/>
            <a:ext cx="6283153" cy="4351338"/>
          </a:xfrm>
        </p:spPr>
        <p:txBody>
          <a:bodyPr>
            <a:normAutofit fontScale="77500" lnSpcReduction="20000"/>
          </a:bodyPr>
          <a:lstStyle/>
          <a:p>
            <a:pPr algn="just"/>
            <a:r>
              <a:rPr lang="fr-FR" sz="2300" i="1" dirty="0" err="1"/>
              <a:t>Cherax</a:t>
            </a:r>
            <a:r>
              <a:rPr lang="fr-FR" sz="2300" i="1" dirty="0"/>
              <a:t> </a:t>
            </a:r>
            <a:r>
              <a:rPr lang="fr-FR" sz="2300" i="1" dirty="0" err="1"/>
              <a:t>quadricarinatus</a:t>
            </a:r>
            <a:r>
              <a:rPr lang="fr-FR" sz="2300" dirty="0"/>
              <a:t>: écrevisse, souvent appelée « </a:t>
            </a:r>
            <a:r>
              <a:rPr lang="fr-FR" sz="2300" dirty="0" err="1"/>
              <a:t>cherax</a:t>
            </a:r>
            <a:r>
              <a:rPr lang="fr-FR" sz="2300" dirty="0"/>
              <a:t> » est endémique d’Australie et du sud-ouest de la Papouasie Nouvelle-Guinée. </a:t>
            </a:r>
          </a:p>
          <a:p>
            <a:pPr algn="just"/>
            <a:r>
              <a:rPr lang="fr-FR" sz="2300" dirty="0"/>
              <a:t>Introduction du crustacé en Martinique au début des années 2000 à des fins d’aquaculture et les premières observations de cette écrevisse dans le milieu naturel datent de 2007. Elle est vendue vivante à des particuliers qui la rejettent dans les rivières pour leur consommation personnelle. </a:t>
            </a:r>
          </a:p>
          <a:p>
            <a:pPr algn="just"/>
            <a:r>
              <a:rPr lang="fr-FR" sz="2300" dirty="0"/>
              <a:t>Cette espèce peut avoir un impact sur les populations indigènes par compétition/prédation, par la modification de l’habitat, et par la propagation de parasites.</a:t>
            </a:r>
          </a:p>
          <a:p>
            <a:pPr algn="just"/>
            <a:r>
              <a:rPr lang="fr-FR" sz="2300" dirty="0"/>
              <a:t>Mesures de gestion locale: aucune</a:t>
            </a:r>
          </a:p>
          <a:p>
            <a:r>
              <a:rPr lang="fr-FR" sz="2300" dirty="0"/>
              <a:t>Etudes réalisées: </a:t>
            </a:r>
          </a:p>
          <a:p>
            <a:pPr lvl="1"/>
            <a:r>
              <a:rPr lang="fr-FR" sz="2100" dirty="0"/>
              <a:t>Statut et distribution des écrevisses invasives en Martinique : étude préliminaire de leur impact potentiel sur les communautés locales – Thomas BAUDRY – 2017/2018 – Université de Poitiers </a:t>
            </a:r>
          </a:p>
          <a:p>
            <a:pPr lvl="1"/>
            <a:r>
              <a:rPr lang="fr-FR" sz="2100" dirty="0"/>
              <a:t>Étude des impacts de l’espèce exotique envahissante </a:t>
            </a:r>
            <a:r>
              <a:rPr lang="fr-FR" sz="2100" i="1" dirty="0" err="1"/>
              <a:t>Cherax</a:t>
            </a:r>
            <a:r>
              <a:rPr lang="fr-FR" sz="2100" i="1" dirty="0"/>
              <a:t> </a:t>
            </a:r>
            <a:r>
              <a:rPr lang="fr-FR" sz="2100" i="1" dirty="0" err="1"/>
              <a:t>quadricarinatus</a:t>
            </a:r>
            <a:r>
              <a:rPr lang="fr-FR" sz="2100" i="1" dirty="0"/>
              <a:t> </a:t>
            </a:r>
            <a:r>
              <a:rPr lang="fr-FR" sz="2100" dirty="0"/>
              <a:t>sur les hydrosystèmes de Martinique – Thèse - Thomas BAUDRY – 2019/2022– Université de Poitiers</a:t>
            </a:r>
          </a:p>
        </p:txBody>
      </p:sp>
      <p:pic>
        <p:nvPicPr>
          <p:cNvPr id="13" name="Picture 2" descr="C:\Users\fabian.rateau\Downloads\EEE aquatiques préoccupantes\Cherax quadricarinatus - Ecrevisse bleue 1redim.jpg">
            <a:extLst>
              <a:ext uri="{FF2B5EF4-FFF2-40B4-BE49-F238E27FC236}">
                <a16:creationId xmlns:a16="http://schemas.microsoft.com/office/drawing/2014/main" id="{1886B33A-120F-89C7-1187-6CCFD3611B42}"/>
              </a:ext>
            </a:extLst>
          </p:cNvPr>
          <p:cNvPicPr>
            <a:picLocks noChangeAspect="1" noChangeArrowheads="1"/>
          </p:cNvPicPr>
          <p:nvPr/>
        </p:nvPicPr>
        <p:blipFill rotWithShape="1">
          <a:blip r:embed="rId3"/>
          <a:srcRect l="5919" r="8305"/>
          <a:stretch/>
        </p:blipFill>
        <p:spPr bwMode="auto">
          <a:xfrm>
            <a:off x="381462" y="4592416"/>
            <a:ext cx="2503055" cy="1937693"/>
          </a:xfrm>
          <a:prstGeom prst="rect">
            <a:avLst/>
          </a:prstGeom>
          <a:noFill/>
        </p:spPr>
      </p:pic>
      <p:pic>
        <p:nvPicPr>
          <p:cNvPr id="15" name="Image 14" descr="Une image contenant carte, texte, atlas&#10;&#10;Description générée automatiquement">
            <a:extLst>
              <a:ext uri="{FF2B5EF4-FFF2-40B4-BE49-F238E27FC236}">
                <a16:creationId xmlns:a16="http://schemas.microsoft.com/office/drawing/2014/main" id="{BFDC4268-AB27-2F98-1618-2719D25523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9722" y="1269253"/>
            <a:ext cx="3081212" cy="3473630"/>
          </a:xfrm>
          <a:prstGeom prst="rect">
            <a:avLst/>
          </a:prstGeom>
        </p:spPr>
      </p:pic>
    </p:spTree>
    <p:extLst>
      <p:ext uri="{BB962C8B-B14F-4D97-AF65-F5344CB8AC3E}">
        <p14:creationId xmlns:p14="http://schemas.microsoft.com/office/powerpoint/2010/main" val="41864149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1A3EAD"/>
            </a:solidFill>
          </a:ln>
        </p:spPr>
        <p:style>
          <a:lnRef idx="1">
            <a:schemeClr val="accent1"/>
          </a:lnRef>
          <a:fillRef idx="0">
            <a:schemeClr val="accent1"/>
          </a:fillRef>
          <a:effectRef idx="0">
            <a:schemeClr val="accent1"/>
          </a:effectRef>
          <a:fontRef idx="minor">
            <a:schemeClr val="tx1"/>
          </a:fontRef>
        </p:style>
      </p:cxnSp>
      <p:pic>
        <p:nvPicPr>
          <p:cNvPr id="4" name="Image 3">
            <a:extLst>
              <a:ext uri="{FF2B5EF4-FFF2-40B4-BE49-F238E27FC236}">
                <a16:creationId xmlns:a16="http://schemas.microsoft.com/office/drawing/2014/main" id="{742D8653-8CD2-40B8-B537-1F62E22DAD87}"/>
              </a:ext>
            </a:extLst>
          </p:cNvPr>
          <p:cNvPicPr>
            <a:picLocks noChangeAspect="1"/>
          </p:cNvPicPr>
          <p:nvPr/>
        </p:nvPicPr>
        <p:blipFill>
          <a:blip r:embed="rId2"/>
          <a:stretch>
            <a:fillRect/>
          </a:stretch>
        </p:blipFill>
        <p:spPr>
          <a:xfrm>
            <a:off x="0" y="0"/>
            <a:ext cx="2573767" cy="6858000"/>
          </a:xfrm>
          <a:prstGeom prst="rect">
            <a:avLst/>
          </a:prstGeom>
        </p:spPr>
      </p:pic>
      <p:sp>
        <p:nvSpPr>
          <p:cNvPr id="7" name="Titre 1">
            <a:extLst>
              <a:ext uri="{FF2B5EF4-FFF2-40B4-BE49-F238E27FC236}">
                <a16:creationId xmlns:a16="http://schemas.microsoft.com/office/drawing/2014/main" id="{62B481D1-38B0-DFF3-A3FF-8B2C50724F8B}"/>
              </a:ext>
            </a:extLst>
          </p:cNvPr>
          <p:cNvSpPr>
            <a:spLocks noGrp="1"/>
          </p:cNvSpPr>
          <p:nvPr>
            <p:ph type="title"/>
          </p:nvPr>
        </p:nvSpPr>
        <p:spPr>
          <a:xfrm>
            <a:off x="5122242" y="166258"/>
            <a:ext cx="6272866" cy="1718374"/>
          </a:xfrm>
        </p:spPr>
        <p:txBody>
          <a:bodyPr anchor="b">
            <a:noAutofit/>
          </a:bodyPr>
          <a:lstStyle/>
          <a:p>
            <a:r>
              <a:rPr lang="fr-FR" sz="4000" b="1" dirty="0"/>
              <a:t>EEE animales des cours d’eau de Martinique: l’écrevisse à pinces rouges ou « </a:t>
            </a:r>
            <a:r>
              <a:rPr lang="fr-FR" sz="4000" b="1" dirty="0" err="1"/>
              <a:t>Cherax</a:t>
            </a:r>
            <a:r>
              <a:rPr lang="fr-FR" sz="4000" b="1" dirty="0"/>
              <a:t> »</a:t>
            </a:r>
          </a:p>
        </p:txBody>
      </p:sp>
      <p:sp>
        <p:nvSpPr>
          <p:cNvPr id="12" name="Content Placeholder 10">
            <a:extLst>
              <a:ext uri="{FF2B5EF4-FFF2-40B4-BE49-F238E27FC236}">
                <a16:creationId xmlns:a16="http://schemas.microsoft.com/office/drawing/2014/main" id="{5E143741-C060-604E-FAD1-4B830DEC3083}"/>
              </a:ext>
            </a:extLst>
          </p:cNvPr>
          <p:cNvSpPr>
            <a:spLocks noGrp="1"/>
          </p:cNvSpPr>
          <p:nvPr>
            <p:ph idx="1"/>
          </p:nvPr>
        </p:nvSpPr>
        <p:spPr>
          <a:xfrm>
            <a:off x="5107141" y="2195640"/>
            <a:ext cx="6283153" cy="4351338"/>
          </a:xfrm>
        </p:spPr>
        <p:txBody>
          <a:bodyPr>
            <a:normAutofit lnSpcReduction="10000"/>
          </a:bodyPr>
          <a:lstStyle/>
          <a:p>
            <a:pPr marL="457200" lvl="1" indent="0" algn="just">
              <a:buNone/>
            </a:pPr>
            <a:r>
              <a:rPr lang="fr-FR" sz="1800" b="1" u="sng" dirty="0"/>
              <a:t>Conclusions</a:t>
            </a:r>
            <a:r>
              <a:rPr lang="fr-FR" sz="1800" dirty="0"/>
              <a:t> « Étude des impacts de l’espèce exotique envahissante </a:t>
            </a:r>
            <a:r>
              <a:rPr lang="fr-FR" sz="1800" i="1" dirty="0" err="1"/>
              <a:t>Cherax</a:t>
            </a:r>
            <a:r>
              <a:rPr lang="fr-FR" sz="1800" i="1" dirty="0"/>
              <a:t> </a:t>
            </a:r>
            <a:r>
              <a:rPr lang="fr-FR" sz="1800" i="1" dirty="0" err="1"/>
              <a:t>quadricarinatus</a:t>
            </a:r>
            <a:r>
              <a:rPr lang="fr-FR" sz="1800" i="1" dirty="0"/>
              <a:t> </a:t>
            </a:r>
            <a:r>
              <a:rPr lang="fr-FR" sz="1800" dirty="0"/>
              <a:t>sur les hydrosystèmes de Martinique – Thèse - Thomas BAUDRY – 2019/2022– Université de Poitiers »</a:t>
            </a:r>
          </a:p>
          <a:p>
            <a:pPr marL="457200" lvl="1" indent="0" algn="just">
              <a:buNone/>
            </a:pPr>
            <a:r>
              <a:rPr lang="fr-FR" sz="1800" dirty="0"/>
              <a:t>- colonisation de l’ensemble des BV majeurs de Martinique par la </a:t>
            </a:r>
            <a:r>
              <a:rPr lang="fr-FR" sz="1800" dirty="0" err="1"/>
              <a:t>cherax</a:t>
            </a:r>
            <a:r>
              <a:rPr lang="fr-FR" sz="1800" dirty="0"/>
              <a:t>, taux de reproduction élevé</a:t>
            </a:r>
          </a:p>
          <a:p>
            <a:pPr marL="457200" lvl="1" indent="0" algn="just">
              <a:buNone/>
            </a:pPr>
            <a:r>
              <a:rPr lang="fr-FR" sz="1800" dirty="0"/>
              <a:t>- caractère omnivore et vorace: exploitation de toutes les ressources de la chaine trophique – tendance herbivore avec du cannibalisme chez les adultes – Grosse consommation de mollusques (déclin populationnel)</a:t>
            </a:r>
          </a:p>
          <a:p>
            <a:pPr marL="457200" lvl="1" indent="0" algn="just">
              <a:buNone/>
            </a:pPr>
            <a:r>
              <a:rPr lang="fr-FR" sz="1800" dirty="0"/>
              <a:t>- compétition avec les crevettes autochtones (chevauchement de la ressource alimentaire et des niches écologiques)</a:t>
            </a:r>
          </a:p>
          <a:p>
            <a:pPr marL="457200" lvl="1" indent="0" algn="just">
              <a:buNone/>
            </a:pPr>
            <a:r>
              <a:rPr lang="fr-FR" sz="1800" dirty="0"/>
              <a:t>- chlordécone: concentration élevée de CLD dans les tissus des </a:t>
            </a:r>
            <a:r>
              <a:rPr lang="fr-FR" sz="1800" dirty="0" err="1"/>
              <a:t>cherax</a:t>
            </a:r>
            <a:r>
              <a:rPr lang="fr-FR" sz="1800" dirty="0"/>
              <a:t>, supérieure à la limite résiduelle maximale autorisée par l’ARS – corrélation positive entre la concentration de CLD dans l’EAU et celle retrouvée dans les muscles. Impact sur la santé humaine </a:t>
            </a:r>
            <a:r>
              <a:rPr lang="fr-FR" sz="1800"/>
              <a:t>si consommation</a:t>
            </a:r>
            <a:endParaRPr lang="fr-FR" sz="1800" dirty="0"/>
          </a:p>
          <a:p>
            <a:pPr marL="457200" lvl="1" indent="0">
              <a:buNone/>
            </a:pPr>
            <a:endParaRPr lang="fr-FR" sz="2100" dirty="0"/>
          </a:p>
        </p:txBody>
      </p:sp>
      <p:pic>
        <p:nvPicPr>
          <p:cNvPr id="13" name="Picture 2" descr="C:\Users\fabian.rateau\Downloads\EEE aquatiques préoccupantes\Cherax quadricarinatus - Ecrevisse bleue 1redim.jpg">
            <a:extLst>
              <a:ext uri="{FF2B5EF4-FFF2-40B4-BE49-F238E27FC236}">
                <a16:creationId xmlns:a16="http://schemas.microsoft.com/office/drawing/2014/main" id="{1886B33A-120F-89C7-1187-6CCFD3611B42}"/>
              </a:ext>
            </a:extLst>
          </p:cNvPr>
          <p:cNvPicPr>
            <a:picLocks noChangeAspect="1" noChangeArrowheads="1"/>
          </p:cNvPicPr>
          <p:nvPr/>
        </p:nvPicPr>
        <p:blipFill rotWithShape="1">
          <a:blip r:embed="rId3"/>
          <a:srcRect l="5919" r="8305"/>
          <a:stretch/>
        </p:blipFill>
        <p:spPr bwMode="auto">
          <a:xfrm>
            <a:off x="381462" y="4592416"/>
            <a:ext cx="2503055" cy="1937693"/>
          </a:xfrm>
          <a:prstGeom prst="rect">
            <a:avLst/>
          </a:prstGeom>
          <a:noFill/>
        </p:spPr>
      </p:pic>
      <p:pic>
        <p:nvPicPr>
          <p:cNvPr id="15" name="Image 14" descr="Une image contenant carte, texte, atlas&#10;&#10;Description générée automatiquement">
            <a:extLst>
              <a:ext uri="{FF2B5EF4-FFF2-40B4-BE49-F238E27FC236}">
                <a16:creationId xmlns:a16="http://schemas.microsoft.com/office/drawing/2014/main" id="{BFDC4268-AB27-2F98-1618-2719D25523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9722" y="1269253"/>
            <a:ext cx="3081212" cy="3473630"/>
          </a:xfrm>
          <a:prstGeom prst="rect">
            <a:avLst/>
          </a:prstGeom>
        </p:spPr>
      </p:pic>
    </p:spTree>
    <p:extLst>
      <p:ext uri="{BB962C8B-B14F-4D97-AF65-F5344CB8AC3E}">
        <p14:creationId xmlns:p14="http://schemas.microsoft.com/office/powerpoint/2010/main" val="29108478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1A3EAD"/>
            </a:solidFill>
          </a:ln>
        </p:spPr>
        <p:style>
          <a:lnRef idx="1">
            <a:schemeClr val="accent1"/>
          </a:lnRef>
          <a:fillRef idx="0">
            <a:schemeClr val="accent1"/>
          </a:fillRef>
          <a:effectRef idx="0">
            <a:schemeClr val="accent1"/>
          </a:effectRef>
          <a:fontRef idx="minor">
            <a:schemeClr val="tx1"/>
          </a:fontRef>
        </p:style>
      </p:cxnSp>
      <p:pic>
        <p:nvPicPr>
          <p:cNvPr id="4" name="Image 3">
            <a:extLst>
              <a:ext uri="{FF2B5EF4-FFF2-40B4-BE49-F238E27FC236}">
                <a16:creationId xmlns:a16="http://schemas.microsoft.com/office/drawing/2014/main" id="{742D8653-8CD2-40B8-B537-1F62E22DAD87}"/>
              </a:ext>
            </a:extLst>
          </p:cNvPr>
          <p:cNvPicPr>
            <a:picLocks noChangeAspect="1"/>
          </p:cNvPicPr>
          <p:nvPr/>
        </p:nvPicPr>
        <p:blipFill>
          <a:blip r:embed="rId2"/>
          <a:stretch>
            <a:fillRect/>
          </a:stretch>
        </p:blipFill>
        <p:spPr>
          <a:xfrm>
            <a:off x="0" y="0"/>
            <a:ext cx="2573767" cy="6858000"/>
          </a:xfrm>
          <a:prstGeom prst="rect">
            <a:avLst/>
          </a:prstGeom>
        </p:spPr>
      </p:pic>
      <p:sp>
        <p:nvSpPr>
          <p:cNvPr id="7" name="Titre 1">
            <a:extLst>
              <a:ext uri="{FF2B5EF4-FFF2-40B4-BE49-F238E27FC236}">
                <a16:creationId xmlns:a16="http://schemas.microsoft.com/office/drawing/2014/main" id="{62B481D1-38B0-DFF3-A3FF-8B2C50724F8B}"/>
              </a:ext>
            </a:extLst>
          </p:cNvPr>
          <p:cNvSpPr>
            <a:spLocks noGrp="1"/>
          </p:cNvSpPr>
          <p:nvPr>
            <p:ph type="title"/>
          </p:nvPr>
        </p:nvSpPr>
        <p:spPr>
          <a:xfrm>
            <a:off x="5122242" y="166258"/>
            <a:ext cx="6272866" cy="1718374"/>
          </a:xfrm>
        </p:spPr>
        <p:txBody>
          <a:bodyPr anchor="b">
            <a:noAutofit/>
          </a:bodyPr>
          <a:lstStyle/>
          <a:p>
            <a:r>
              <a:rPr lang="fr-FR" sz="4000" b="1" dirty="0"/>
              <a:t>EEE animales des cours d’eau de Martinique: la tortue de Floride</a:t>
            </a:r>
          </a:p>
        </p:txBody>
      </p:sp>
      <p:sp>
        <p:nvSpPr>
          <p:cNvPr id="5" name="Content Placeholder 10">
            <a:extLst>
              <a:ext uri="{FF2B5EF4-FFF2-40B4-BE49-F238E27FC236}">
                <a16:creationId xmlns:a16="http://schemas.microsoft.com/office/drawing/2014/main" id="{FD6283E3-F4EA-0CCE-3777-E3953A070651}"/>
              </a:ext>
            </a:extLst>
          </p:cNvPr>
          <p:cNvSpPr>
            <a:spLocks noGrp="1"/>
          </p:cNvSpPr>
          <p:nvPr>
            <p:ph idx="1"/>
          </p:nvPr>
        </p:nvSpPr>
        <p:spPr>
          <a:xfrm>
            <a:off x="5130788" y="2173291"/>
            <a:ext cx="6268052" cy="4603522"/>
          </a:xfrm>
        </p:spPr>
        <p:txBody>
          <a:bodyPr>
            <a:normAutofit fontScale="25000" lnSpcReduction="20000"/>
          </a:bodyPr>
          <a:lstStyle/>
          <a:p>
            <a:pPr algn="just"/>
            <a:r>
              <a:rPr lang="fr-FR" sz="6400" i="1" dirty="0" err="1"/>
              <a:t>Trachemys</a:t>
            </a:r>
            <a:r>
              <a:rPr lang="fr-FR" sz="6400" i="1" dirty="0"/>
              <a:t> scripta elegans </a:t>
            </a:r>
            <a:r>
              <a:rPr lang="fr-FR" sz="6400" dirty="0"/>
              <a:t>: reptile originaire d’Amérique du Nord</a:t>
            </a:r>
          </a:p>
          <a:p>
            <a:pPr algn="just"/>
            <a:r>
              <a:rPr lang="fr-FR" sz="6400" dirty="0"/>
              <a:t>Volontairement relâché dans le milieu naturel dans les années 80 par des particuliers, gênés par la taille qu’elle peut atteindre une fois adulte (plus de 30 cm). La Tortue de Floride fait partie des 100 espèces introduites les plus problématiques en Europe</a:t>
            </a:r>
          </a:p>
          <a:p>
            <a:pPr algn="just"/>
            <a:r>
              <a:rPr lang="fr-FR" sz="6400" dirty="0"/>
              <a:t>Porteuses de salmonelles</a:t>
            </a:r>
          </a:p>
          <a:p>
            <a:pPr algn="just"/>
            <a:r>
              <a:rPr lang="fr-FR" sz="6400" dirty="0"/>
              <a:t>Régime alimentaire omnivore - susceptibles de consommer des crustacés, mollusques, poissons, insectes et larves indigènes.</a:t>
            </a:r>
          </a:p>
          <a:p>
            <a:pPr algn="just"/>
            <a:r>
              <a:rPr lang="fr-FR" sz="6400" dirty="0"/>
              <a:t>Mesure de gestion locale: : l’espèce figure sur l’arrêté de 2013 autorisant sa capture et sa destruction par des structures professionnelles définies. Dans ce cadre, le PNRM travaille sur des techniques de capture et de destruction notamment sur le lac du barrage de la </a:t>
            </a:r>
            <a:r>
              <a:rPr lang="fr-FR" sz="6400" dirty="0" err="1"/>
              <a:t>Manzo</a:t>
            </a:r>
            <a:endParaRPr lang="fr-FR" sz="6400" dirty="0"/>
          </a:p>
          <a:p>
            <a:pPr algn="just"/>
            <a:r>
              <a:rPr lang="fr-FR" sz="6400" dirty="0"/>
              <a:t>Etudes réalisées: </a:t>
            </a:r>
          </a:p>
          <a:p>
            <a:pPr lvl="1"/>
            <a:r>
              <a:rPr lang="fr-FR" sz="5600" dirty="0"/>
              <a:t>Rapport d’études sur la répartition à la Martinique de la Tortue de Floride à tempes rouges et éléments de biologie – 2014 – JF MAILLARD et  G DAVID – DEAL/SHNL’HERMINIER</a:t>
            </a:r>
          </a:p>
          <a:p>
            <a:pPr marL="228600" lvl="1" algn="just">
              <a:spcBef>
                <a:spcPts val="1000"/>
              </a:spcBef>
            </a:pPr>
            <a:r>
              <a:rPr lang="fr-FR" sz="6400" dirty="0"/>
              <a:t>Etudes futures: </a:t>
            </a:r>
          </a:p>
          <a:p>
            <a:pPr marL="685800" lvl="2" algn="just">
              <a:spcBef>
                <a:spcPts val="1000"/>
              </a:spcBef>
            </a:pPr>
            <a:r>
              <a:rPr lang="fr-FR" sz="5600" dirty="0"/>
              <a:t>Projet DEVIMTOR « Évaluation de la répartition, de la dynamique spatiale et du régime alimentaire de trois espèces de tortues aquatiques exotiques envahissantes dans les Antilles françaises à l’aide d’outils moléculaires et de suivis satellitaires » - AMI 2023 – </a:t>
            </a:r>
            <a:r>
              <a:rPr lang="fr-FR" sz="5600" dirty="0" err="1"/>
              <a:t>Caribaea</a:t>
            </a:r>
            <a:r>
              <a:rPr lang="fr-FR" sz="5600" dirty="0"/>
              <a:t> Initiative</a:t>
            </a:r>
          </a:p>
          <a:p>
            <a:pPr marL="457200" lvl="1" indent="0">
              <a:buNone/>
            </a:pPr>
            <a:endParaRPr lang="fr-FR" sz="2900" dirty="0"/>
          </a:p>
        </p:txBody>
      </p:sp>
      <p:pic>
        <p:nvPicPr>
          <p:cNvPr id="6" name="Image 5" descr="Une image contenant mammifère, reptile, tortue, plein air&#10;&#10;Description générée automatiquement">
            <a:extLst>
              <a:ext uri="{FF2B5EF4-FFF2-40B4-BE49-F238E27FC236}">
                <a16:creationId xmlns:a16="http://schemas.microsoft.com/office/drawing/2014/main" id="{4C3F3AC2-47DF-D2F8-23D1-DE6CAD233599}"/>
              </a:ext>
            </a:extLst>
          </p:cNvPr>
          <p:cNvPicPr>
            <a:picLocks noChangeAspect="1"/>
          </p:cNvPicPr>
          <p:nvPr/>
        </p:nvPicPr>
        <p:blipFill rotWithShape="1">
          <a:blip r:embed="rId3">
            <a:extLst>
              <a:ext uri="{28A0092B-C50C-407E-A947-70E740481C1C}">
                <a14:useLocalDpi xmlns:a14="http://schemas.microsoft.com/office/drawing/2010/main" val="0"/>
              </a:ext>
            </a:extLst>
          </a:blip>
          <a:srcRect t="19934" r="15798"/>
          <a:stretch/>
        </p:blipFill>
        <p:spPr>
          <a:xfrm>
            <a:off x="508001" y="4897795"/>
            <a:ext cx="2573768" cy="1632314"/>
          </a:xfrm>
          <a:prstGeom prst="rect">
            <a:avLst/>
          </a:prstGeom>
        </p:spPr>
      </p:pic>
      <p:pic>
        <p:nvPicPr>
          <p:cNvPr id="8" name="Image 7" descr="Une image contenant texte, carte&#10;&#10;Description générée automatiquement">
            <a:extLst>
              <a:ext uri="{FF2B5EF4-FFF2-40B4-BE49-F238E27FC236}">
                <a16:creationId xmlns:a16="http://schemas.microsoft.com/office/drawing/2014/main" id="{D2B61D20-4092-2CC2-C8CF-5CD1BDA8CA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0325" y="1465305"/>
            <a:ext cx="3147357" cy="3508064"/>
          </a:xfrm>
          <a:prstGeom prst="rect">
            <a:avLst/>
          </a:prstGeom>
        </p:spPr>
      </p:pic>
    </p:spTree>
    <p:extLst>
      <p:ext uri="{BB962C8B-B14F-4D97-AF65-F5344CB8AC3E}">
        <p14:creationId xmlns:p14="http://schemas.microsoft.com/office/powerpoint/2010/main" val="25607967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1A3EAD"/>
            </a:solidFill>
          </a:ln>
        </p:spPr>
        <p:style>
          <a:lnRef idx="1">
            <a:schemeClr val="accent1"/>
          </a:lnRef>
          <a:fillRef idx="0">
            <a:schemeClr val="accent1"/>
          </a:fillRef>
          <a:effectRef idx="0">
            <a:schemeClr val="accent1"/>
          </a:effectRef>
          <a:fontRef idx="minor">
            <a:schemeClr val="tx1"/>
          </a:fontRef>
        </p:style>
      </p:cxnSp>
      <p:pic>
        <p:nvPicPr>
          <p:cNvPr id="4" name="Image 3">
            <a:extLst>
              <a:ext uri="{FF2B5EF4-FFF2-40B4-BE49-F238E27FC236}">
                <a16:creationId xmlns:a16="http://schemas.microsoft.com/office/drawing/2014/main" id="{742D8653-8CD2-40B8-B537-1F62E22DAD87}"/>
              </a:ext>
            </a:extLst>
          </p:cNvPr>
          <p:cNvPicPr>
            <a:picLocks noChangeAspect="1"/>
          </p:cNvPicPr>
          <p:nvPr/>
        </p:nvPicPr>
        <p:blipFill>
          <a:blip r:embed="rId2"/>
          <a:stretch>
            <a:fillRect/>
          </a:stretch>
        </p:blipFill>
        <p:spPr>
          <a:xfrm>
            <a:off x="0" y="0"/>
            <a:ext cx="2573767" cy="6858000"/>
          </a:xfrm>
          <a:prstGeom prst="rect">
            <a:avLst/>
          </a:prstGeom>
        </p:spPr>
      </p:pic>
      <p:sp>
        <p:nvSpPr>
          <p:cNvPr id="7" name="Titre 1">
            <a:extLst>
              <a:ext uri="{FF2B5EF4-FFF2-40B4-BE49-F238E27FC236}">
                <a16:creationId xmlns:a16="http://schemas.microsoft.com/office/drawing/2014/main" id="{62B481D1-38B0-DFF3-A3FF-8B2C50724F8B}"/>
              </a:ext>
            </a:extLst>
          </p:cNvPr>
          <p:cNvSpPr>
            <a:spLocks noGrp="1"/>
          </p:cNvSpPr>
          <p:nvPr>
            <p:ph type="title"/>
          </p:nvPr>
        </p:nvSpPr>
        <p:spPr>
          <a:xfrm>
            <a:off x="5122242" y="632388"/>
            <a:ext cx="6272866" cy="1277881"/>
          </a:xfrm>
        </p:spPr>
        <p:txBody>
          <a:bodyPr anchor="b">
            <a:noAutofit/>
          </a:bodyPr>
          <a:lstStyle/>
          <a:p>
            <a:r>
              <a:rPr lang="fr-FR" sz="4000" b="1" dirty="0"/>
              <a:t>EEE animales des cours d’eau de Martinique: les Tilapias</a:t>
            </a:r>
          </a:p>
        </p:txBody>
      </p:sp>
      <p:sp>
        <p:nvSpPr>
          <p:cNvPr id="9" name="Content Placeholder 10">
            <a:extLst>
              <a:ext uri="{FF2B5EF4-FFF2-40B4-BE49-F238E27FC236}">
                <a16:creationId xmlns:a16="http://schemas.microsoft.com/office/drawing/2014/main" id="{09AAC342-479F-0A4A-C5A7-66D5B2981750}"/>
              </a:ext>
            </a:extLst>
          </p:cNvPr>
          <p:cNvSpPr>
            <a:spLocks noGrp="1"/>
          </p:cNvSpPr>
          <p:nvPr>
            <p:ph idx="1"/>
          </p:nvPr>
        </p:nvSpPr>
        <p:spPr>
          <a:xfrm>
            <a:off x="5167682" y="2175597"/>
            <a:ext cx="6186118" cy="4351338"/>
          </a:xfrm>
        </p:spPr>
        <p:txBody>
          <a:bodyPr>
            <a:normAutofit lnSpcReduction="10000"/>
          </a:bodyPr>
          <a:lstStyle/>
          <a:p>
            <a:pPr algn="just"/>
            <a:r>
              <a:rPr lang="fr-FR" sz="2100" dirty="0"/>
              <a:t>Tilapia Bleu </a:t>
            </a:r>
            <a:r>
              <a:rPr lang="fr-FR" sz="2100" i="1" dirty="0"/>
              <a:t>(</a:t>
            </a:r>
            <a:r>
              <a:rPr lang="fr-FR" sz="2100" i="1" dirty="0" err="1"/>
              <a:t>Oreochromis</a:t>
            </a:r>
            <a:r>
              <a:rPr lang="fr-FR" sz="2100" i="1" dirty="0"/>
              <a:t> aureus) et </a:t>
            </a:r>
            <a:r>
              <a:rPr lang="fr-FR" sz="2100" dirty="0"/>
              <a:t>Tilapia du Mozambique </a:t>
            </a:r>
            <a:r>
              <a:rPr lang="fr-FR" sz="2100" i="1" dirty="0"/>
              <a:t>(</a:t>
            </a:r>
            <a:r>
              <a:rPr lang="fr-FR" sz="2100" i="1" dirty="0" err="1"/>
              <a:t>Oreochromis</a:t>
            </a:r>
            <a:r>
              <a:rPr lang="fr-FR" sz="2100" i="1" dirty="0"/>
              <a:t> </a:t>
            </a:r>
            <a:r>
              <a:rPr lang="fr-FR" sz="2100" i="1" dirty="0" err="1"/>
              <a:t>mossambicus</a:t>
            </a:r>
            <a:r>
              <a:rPr lang="fr-FR" sz="2100" i="1" dirty="0"/>
              <a:t>): </a:t>
            </a:r>
            <a:r>
              <a:rPr lang="fr-FR" sz="2100" dirty="0"/>
              <a:t>poissons originaires d’Afrique </a:t>
            </a:r>
          </a:p>
          <a:p>
            <a:pPr algn="just"/>
            <a:r>
              <a:rPr lang="fr-FR" sz="2100" dirty="0"/>
              <a:t>T du Mozambique plus souvent observé en mangrove.  T Bleu en rivière</a:t>
            </a:r>
          </a:p>
          <a:p>
            <a:pPr algn="just"/>
            <a:r>
              <a:rPr lang="fr-FR" sz="2100" dirty="0"/>
              <a:t>Introduction intentionnelle pour la pisciculture principalement (peut-être pour l’ornement)puis a gagné le milieu naturel par vidange des bassins et lâchers volontaires </a:t>
            </a:r>
          </a:p>
          <a:p>
            <a:pPr algn="just"/>
            <a:r>
              <a:rPr lang="fr-FR" sz="2100" dirty="0"/>
              <a:t>en concurrence avec les poissons indigènes pour la nourriture, la zone de frai (reproduction) et l’espace et présente un comportement agressif.</a:t>
            </a:r>
          </a:p>
          <a:p>
            <a:pPr algn="just"/>
            <a:r>
              <a:rPr lang="fr-FR" sz="2100" dirty="0"/>
              <a:t>Mesures de gestion locale: aucune</a:t>
            </a:r>
          </a:p>
          <a:p>
            <a:pPr algn="just"/>
            <a:r>
              <a:rPr lang="fr-FR" sz="2100" dirty="0"/>
              <a:t>Etudes réalisées: aucune</a:t>
            </a:r>
          </a:p>
        </p:txBody>
      </p:sp>
      <p:pic>
        <p:nvPicPr>
          <p:cNvPr id="10" name="Image 9" descr="Une image contenant poisson, Aileron, Produits de la mer, Biologie marine&#10;&#10;Description générée automatiquement">
            <a:extLst>
              <a:ext uri="{FF2B5EF4-FFF2-40B4-BE49-F238E27FC236}">
                <a16:creationId xmlns:a16="http://schemas.microsoft.com/office/drawing/2014/main" id="{EA246698-650F-03E4-AA84-4A79C1A53F6A}"/>
              </a:ext>
            </a:extLst>
          </p:cNvPr>
          <p:cNvPicPr>
            <a:picLocks noChangeAspect="1"/>
          </p:cNvPicPr>
          <p:nvPr/>
        </p:nvPicPr>
        <p:blipFill rotWithShape="1">
          <a:blip r:embed="rId3">
            <a:extLst>
              <a:ext uri="{28A0092B-C50C-407E-A947-70E740481C1C}">
                <a14:useLocalDpi xmlns:a14="http://schemas.microsoft.com/office/drawing/2010/main" val="0"/>
              </a:ext>
            </a:extLst>
          </a:blip>
          <a:srcRect l="4924" t="14191" b="15001"/>
          <a:stretch/>
        </p:blipFill>
        <p:spPr>
          <a:xfrm>
            <a:off x="416797" y="5565360"/>
            <a:ext cx="2318328" cy="1089891"/>
          </a:xfrm>
          <a:prstGeom prst="rect">
            <a:avLst/>
          </a:prstGeom>
        </p:spPr>
      </p:pic>
      <p:pic>
        <p:nvPicPr>
          <p:cNvPr id="11" name="Image 10" descr="Une image contenant poisson, eau, Aileron, Biologie marine&#10;&#10;Description générée automatiquement">
            <a:extLst>
              <a:ext uri="{FF2B5EF4-FFF2-40B4-BE49-F238E27FC236}">
                <a16:creationId xmlns:a16="http://schemas.microsoft.com/office/drawing/2014/main" id="{38E00E0D-76F7-7F3B-4191-1A458F8B6AE8}"/>
              </a:ext>
            </a:extLst>
          </p:cNvPr>
          <p:cNvPicPr>
            <a:picLocks noChangeAspect="1"/>
          </p:cNvPicPr>
          <p:nvPr/>
        </p:nvPicPr>
        <p:blipFill rotWithShape="1">
          <a:blip r:embed="rId4">
            <a:extLst>
              <a:ext uri="{28A0092B-C50C-407E-A947-70E740481C1C}">
                <a14:useLocalDpi xmlns:a14="http://schemas.microsoft.com/office/drawing/2010/main" val="0"/>
              </a:ext>
            </a:extLst>
          </a:blip>
          <a:srcRect l="9350"/>
          <a:stretch/>
        </p:blipFill>
        <p:spPr>
          <a:xfrm>
            <a:off x="1286883" y="4248727"/>
            <a:ext cx="1669077" cy="1311563"/>
          </a:xfrm>
          <a:prstGeom prst="rect">
            <a:avLst/>
          </a:prstGeom>
        </p:spPr>
      </p:pic>
      <p:pic>
        <p:nvPicPr>
          <p:cNvPr id="12" name="Image 11" descr="Une image contenant carte, texte, atlas&#10;&#10;Description générée automatiquement">
            <a:extLst>
              <a:ext uri="{FF2B5EF4-FFF2-40B4-BE49-F238E27FC236}">
                <a16:creationId xmlns:a16="http://schemas.microsoft.com/office/drawing/2014/main" id="{1839AED0-E9E0-5D79-C49B-16B2519757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96318" y="864515"/>
            <a:ext cx="2910006" cy="3379142"/>
          </a:xfrm>
          <a:prstGeom prst="rect">
            <a:avLst/>
          </a:prstGeom>
        </p:spPr>
      </p:pic>
    </p:spTree>
    <p:extLst>
      <p:ext uri="{BB962C8B-B14F-4D97-AF65-F5344CB8AC3E}">
        <p14:creationId xmlns:p14="http://schemas.microsoft.com/office/powerpoint/2010/main" val="1118783622"/>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7dba403f-ca49-4c7e-b1df-9976b4543f1d" xsi:nil="true"/>
    <lcf76f155ced4ddcb4097134ff3c332f xmlns="89044acd-4bdc-498b-8596-e630d4bd0c9c">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9A3A9630872584391D6F5F0B69CB78E" ma:contentTypeVersion="18" ma:contentTypeDescription="Crée un document." ma:contentTypeScope="" ma:versionID="c63760d9a59167b2b48e1d8bbf19fa8c">
  <xsd:schema xmlns:xsd="http://www.w3.org/2001/XMLSchema" xmlns:xs="http://www.w3.org/2001/XMLSchema" xmlns:p="http://schemas.microsoft.com/office/2006/metadata/properties" xmlns:ns2="89044acd-4bdc-498b-8596-e630d4bd0c9c" xmlns:ns3="ff4aca9a-8cb0-442e-9bec-4f6a03d4206b" xmlns:ns4="7dba403f-ca49-4c7e-b1df-9976b4543f1d" targetNamespace="http://schemas.microsoft.com/office/2006/metadata/properties" ma:root="true" ma:fieldsID="b0dc3e4d270a2530f27a13fac2445166" ns2:_="" ns3:_="" ns4:_="">
    <xsd:import namespace="89044acd-4bdc-498b-8596-e630d4bd0c9c"/>
    <xsd:import namespace="ff4aca9a-8cb0-442e-9bec-4f6a03d4206b"/>
    <xsd:import namespace="7dba403f-ca49-4c7e-b1df-9976b4543f1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element ref="ns2:MediaLengthInSeconds" minOccurs="0"/>
                <xsd:element ref="ns2:lcf76f155ced4ddcb4097134ff3c332f" minOccurs="0"/>
                <xsd:element ref="ns4: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9044acd-4bdc-498b-8596-e630d4bd0c9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b5a4996c-d1d7-4716-9f53-dbe4b7abf2d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f4aca9a-8cb0-442e-9bec-4f6a03d4206b" elementFormDefault="qualified">
    <xsd:import namespace="http://schemas.microsoft.com/office/2006/documentManagement/types"/>
    <xsd:import namespace="http://schemas.microsoft.com/office/infopath/2007/PartnerControls"/>
    <xsd:element name="SharedWithUsers" ma:index="10"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Partagé avec dé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dba403f-ca49-4c7e-b1df-9976b4543f1d"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ec61bfd-a6b4-4b54-85b8-8da46e270af7}" ma:internalName="TaxCatchAll" ma:showField="CatchAllData" ma:web="7dba403f-ca49-4c7e-b1df-9976b4543f1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7748D02-B0D9-4EAA-96D0-13E53B080612}">
  <ds:schemaRefs>
    <ds:schemaRef ds:uri="http://purl.org/dc/elements/1.1/"/>
    <ds:schemaRef ds:uri="http://schemas.microsoft.com/office/2006/documentManagement/types"/>
    <ds:schemaRef ds:uri="http://schemas.openxmlformats.org/package/2006/metadata/core-properties"/>
    <ds:schemaRef ds:uri="http://purl.org/dc/terms/"/>
    <ds:schemaRef ds:uri="http://schemas.microsoft.com/office/infopath/2007/PartnerControls"/>
    <ds:schemaRef ds:uri="http://purl.org/dc/dcmitype/"/>
    <ds:schemaRef ds:uri="ff4aca9a-8cb0-442e-9bec-4f6a03d4206b"/>
    <ds:schemaRef ds:uri="89044acd-4bdc-498b-8596-e630d4bd0c9c"/>
    <ds:schemaRef ds:uri="http://schemas.microsoft.com/office/2006/metadata/properties"/>
    <ds:schemaRef ds:uri="http://www.w3.org/XML/1998/namespace"/>
    <ds:schemaRef ds:uri="7dba403f-ca49-4c7e-b1df-9976b4543f1d"/>
  </ds:schemaRefs>
</ds:datastoreItem>
</file>

<file path=customXml/itemProps2.xml><?xml version="1.0" encoding="utf-8"?>
<ds:datastoreItem xmlns:ds="http://schemas.openxmlformats.org/officeDocument/2006/customXml" ds:itemID="{6306804C-CE0D-4AD8-87A7-8D48F48454FF}">
  <ds:schemaRefs>
    <ds:schemaRef ds:uri="http://schemas.microsoft.com/sharepoint/v3/contenttype/forms"/>
  </ds:schemaRefs>
</ds:datastoreItem>
</file>

<file path=customXml/itemProps3.xml><?xml version="1.0" encoding="utf-8"?>
<ds:datastoreItem xmlns:ds="http://schemas.openxmlformats.org/officeDocument/2006/customXml" ds:itemID="{044473B8-9BE4-431A-9073-21F414008DB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9044acd-4bdc-498b-8596-e630d4bd0c9c"/>
    <ds:schemaRef ds:uri="ff4aca9a-8cb0-442e-9bec-4f6a03d4206b"/>
    <ds:schemaRef ds:uri="7dba403f-ca49-4c7e-b1df-9976b4543f1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1091</TotalTime>
  <Words>1294</Words>
  <Application>Microsoft Office PowerPoint</Application>
  <PresentationFormat>Grand écran</PresentationFormat>
  <Paragraphs>85</Paragraphs>
  <Slides>11</Slides>
  <Notes>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11</vt:i4>
      </vt:variant>
    </vt:vector>
  </HeadingPairs>
  <TitlesOfParts>
    <vt:vector size="16" baseType="lpstr">
      <vt:lpstr>Arial</vt:lpstr>
      <vt:lpstr>Calibri</vt:lpstr>
      <vt:lpstr>Calibri Light</vt:lpstr>
      <vt:lpstr>Gotham</vt:lpstr>
      <vt:lpstr>Thème Office</vt:lpstr>
      <vt:lpstr>Présentation PowerPoint</vt:lpstr>
      <vt:lpstr>Définition et impacts des EEE animales</vt:lpstr>
      <vt:lpstr>Contexte réglementaire et introduction des EEE animales</vt:lpstr>
      <vt:lpstr>EEE animales des cours d’eau de Martinique </vt:lpstr>
      <vt:lpstr>EEE animales des cours d’eau de Martinique: le Pléco</vt:lpstr>
      <vt:lpstr>EEE animales des cours d’eau de Martinique: l’écrevisse à pinces rouges ou « Cherax »</vt:lpstr>
      <vt:lpstr>EEE animales des cours d’eau de Martinique: l’écrevisse à pinces rouges ou « Cherax »</vt:lpstr>
      <vt:lpstr>EEE animales des cours d’eau de Martinique: la tortue de Floride</vt:lpstr>
      <vt:lpstr>EEE animales des cours d’eau de Martinique: les Tilapias</vt:lpstr>
      <vt:lpstr>EEE animales des cours d’eau de Martinique: la Mélanie Tropicale</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Aline POPULO</dc:creator>
  <cp:lastModifiedBy>BERANGER Christelle</cp:lastModifiedBy>
  <cp:revision>78</cp:revision>
  <dcterms:created xsi:type="dcterms:W3CDTF">2020-08-26T17:53:32Z</dcterms:created>
  <dcterms:modified xsi:type="dcterms:W3CDTF">2024-01-29T16:44:58Z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0x01010009A3A9630872584391D6F5F0B69CB78E</vt:lpwstr>
  </property>
  <property fmtid="{D5CDD505-2E9C-101B-9397-08002B2CF9AE}" pid="3" name="MediaServiceImageTags">
    <vt:lpwstr/>
  </property>
</Properties>
</file>